
<file path=[Content_Types].xml><?xml version="1.0" encoding="utf-8"?>
<Types xmlns="http://schemas.openxmlformats.org/package/2006/content-types">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7B8"/>
    <a:srgbClr val="B8AA92"/>
    <a:srgbClr val="988563"/>
    <a:srgbClr val="E1DBD1"/>
    <a:srgbClr val="E6E6E6"/>
    <a:srgbClr val="556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660"/>
  </p:normalViewPr>
  <p:slideViewPr>
    <p:cSldViewPr snapToGrid="0" showGuides="1">
      <p:cViewPr varScale="1">
        <p:scale>
          <a:sx n="96" d="100"/>
          <a:sy n="96" d="100"/>
        </p:scale>
        <p:origin x="57"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幻灯片图像占位符 1"/>
          <p:cNvSpPr>
            <a:spLocks noGrp="1" noRot="1" noChangeAspect="1"/>
          </p:cNvSpPr>
          <p:nvPr>
            <p:ph type="sldImg" idx="2"/>
          </p:nvPr>
        </p:nvSpPr>
        <p:spPr/>
        <p:txBody>
          <a:bodyPr/>
          <a:lstStyle/>
          <a:p>
            <a:endParaRPr/>
          </a:p>
        </p:txBody>
      </p:sp>
      <p:sp>
        <p:nvSpPr>
          <p:cNvPr id="35" name="文本占位符 2"/>
          <p:cNvSpPr>
            <a:spLocks noGrp="1"/>
          </p:cNvSpPr>
          <p:nvPr>
            <p:ph type="body" idx="3"/>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1"/>
          <p:cNvSpPr>
            <a:spLocks noGrp="1" noRot="1" noChangeAspect="1"/>
          </p:cNvSpPr>
          <p:nvPr>
            <p:ph type="sldImg" idx="2"/>
          </p:nvPr>
        </p:nvSpPr>
        <p:spPr/>
        <p:txBody>
          <a:bodyPr/>
          <a:lstStyle/>
          <a:p>
            <a:endParaRPr/>
          </a:p>
        </p:txBody>
      </p:sp>
      <p:sp>
        <p:nvSpPr>
          <p:cNvPr id="7" name="文本占位符 2"/>
          <p:cNvSpPr>
            <a:spLocks noGrp="1"/>
          </p:cNvSpPr>
          <p:nvPr>
            <p:ph type="body" idx="3"/>
          </p:nvPr>
        </p:nvSpPr>
        <p:spPr/>
        <p:txBody>
          <a:bodyPr/>
          <a:lstStyle/>
          <a:p>
            <a:pPr>
              <a:buFont typeface="Arial" panose="020B0604020202020204" pitchFamily="34" charset="0"/>
              <a:buChar char="•"/>
            </a:pPr>
            <a:r>
              <a:t>接下来，我将从</a:t>
            </a:r>
            <a:r>
              <a:rPr b="1"/>
              <a:t>关键用例</a:t>
            </a:r>
            <a:r>
              <a:t>出发，进一步分析：</a:t>
            </a:r>
            <a:r>
              <a:rPr b="1"/>
              <a:t>在这些用例背后，我们做了哪些关键设计决策，以及这些决策分别支撑了哪些非功能性需求</a:t>
            </a:r>
            <a:r>
              <a:t>。</a:t>
            </a:r>
          </a:p>
          <a:p>
            <a:pPr>
              <a:buFont typeface="Arial" panose="020B0604020202020204" pitchFamily="34" charset="0"/>
              <a:buChar char="•"/>
            </a:pPr>
            <a:r>
              <a:t>这里我选取了两个最具代表性的用例：</a:t>
            </a:r>
            <a:r>
              <a:rPr b="1"/>
              <a:t>科研项目与竞赛组队推荐算法用例</a:t>
            </a:r>
            <a:r>
              <a:t>，以及</a:t>
            </a:r>
            <a:r>
              <a:rPr b="1"/>
              <a:t>AI 助手辅助用例</a:t>
            </a:r>
            <a:r>
              <a:t>，分别展开说明。</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备注占位符 8"/>
          <p:cNvSpPr>
            <a:spLocks noGrp="1"/>
          </p:cNvSpPr>
          <p:nvPr>
            <p:ph type="body"/>
          </p:nvPr>
        </p:nvSpPr>
        <p:spPr>
          <a:xfrm>
            <a:off x="0" y="0"/>
            <a:ext cx="177800" cy="444500"/>
          </a:xfrm>
          <a:prstGeom prst="rect">
            <a:avLst/>
          </a:prstGeom>
        </p:spPr>
        <p:txBody>
          <a:bodyPr/>
          <a:lstStyle/>
          <a:p>
            <a:r>
              <a:t>这张时序图展示的是一次科研项目或竞赛组队推荐请求，从前端发起，到经过特征获取、召回、排序和后处理，最终返回推荐结果的完整在线流程。整体遵循的是工业界常用的**‘召回 + 排序 + 重排’两阶段架构</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备注占位符 10"/>
          <p:cNvSpPr>
            <a:spLocks noGrp="1"/>
          </p:cNvSpPr>
          <p:nvPr>
            <p:ph type="body"/>
          </p:nvPr>
        </p:nvSpPr>
        <p:spPr>
          <a:xfrm>
            <a:off x="0" y="0"/>
            <a:ext cx="177800" cy="444500"/>
          </a:xfrm>
          <a:prstGeom prst="rect">
            <a:avLst/>
          </a:prstGeom>
        </p:spPr>
        <p:txBody>
          <a:bodyPr/>
          <a:lstStyle/>
          <a:p>
            <a:pPr>
              <a:buNone/>
            </a:pPr>
            <a:r>
              <a:rPr lang="en-US"/>
              <a:t>
</a:t>
            </a:r>
            <a:r>
              <a:t>科研项目和竞赛组队在</a:t>
            </a:r>
            <a:r>
              <a:rPr b="1"/>
              <a:t>业务目标和约束上有明显差异</a:t>
            </a:r>
            <a:r>
              <a:t>：科研项目更关注</a:t>
            </a:r>
            <a:r>
              <a:rPr lang="zh-CN"/>
              <a:t>学生长期</a:t>
            </a:r>
            <a:r>
              <a:t>兴趣匹配和</a:t>
            </a:r>
            <a:r>
              <a:rPr lang="zh-CN"/>
              <a:t>学生学术背景</a:t>
            </a:r>
            <a:r>
              <a:t>，而竞赛组队更强调成员能力互补和截止时间紧迫性。</a:t>
            </a:r>
          </a:p>
          <a:p>
            <a:pPr>
              <a:buNone/>
            </a:pPr>
            <a:r>
              <a:t>因此，在排序阶段，我们设计了不同的</a:t>
            </a:r>
            <a:r>
              <a:rPr b="1"/>
              <a:t>综合评分公式</a:t>
            </a:r>
            <a:r>
              <a:t>，根据场景加权不同特征和策略，以更好地满足各自的业务需求。
</a:t>
            </a:r>
          </a:p>
          <a:p>
            <a:pPr>
              <a:buNone/>
            </a:pPr>
            <a:r>
              <a:rPr lang="zh-CN"/>
              <a:t>在推荐服务中，我们遇到了</a:t>
            </a:r>
            <a:r>
              <a:t>一个核心问题是：</a:t>
            </a:r>
            <a:r>
              <a:rPr b="1"/>
              <a:t>如何准确刻画学生的真实能力？</a:t>
            </a:r>
            <a:endParaRPr/>
          </a:p>
          <a:p>
            <a:pPr>
              <a:buNone/>
            </a:pPr>
            <a:r>
              <a:t>如果直接依赖用户自填的技能和熟练度，一方面主观性强，另一方面不同用户的标注标准不一致，容易带来噪声，影响推荐效果。因此，我们引入了</a:t>
            </a:r>
            <a:r>
              <a:rPr b="1"/>
              <a:t>知识图谱来对学生能力进行客观推演</a:t>
            </a:r>
            <a:r>
              <a:t>，作为用户的</a:t>
            </a:r>
            <a:r>
              <a:rPr b="1"/>
              <a:t>静态技能特征</a:t>
            </a:r>
            <a:r>
              <a:t>。通过学生的修课记录，利用知识图谱中的关系，将</a:t>
            </a:r>
            <a:r>
              <a:rPr b="1"/>
              <a:t>课程映射到对应的技能点</a:t>
            </a:r>
            <a:r>
              <a:t>，从而得到学生的能力栈，生成的技能特征存入用户特征表</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备注占位符 12"/>
          <p:cNvSpPr>
            <a:spLocks noGrp="1"/>
          </p:cNvSpPr>
          <p:nvPr>
            <p:ph type="body"/>
          </p:nvPr>
        </p:nvSpPr>
        <p:spPr>
          <a:xfrm>
            <a:off x="0" y="0"/>
            <a:ext cx="177800" cy="444500"/>
          </a:xfrm>
          <a:prstGeom prst="rect">
            <a:avLst/>
          </a:prstGeom>
        </p:spPr>
        <p:txBody>
          <a:bodyPr/>
          <a:lstStyle/>
          <a:p>
            <a:r>
              <a:t>和竞赛组队不同，科研项目具有</a:t>
            </a:r>
            <a:r>
              <a:rPr b="1"/>
              <a:t>低频、高成本、强专业性</a:t>
            </a:r>
            <a:r>
              <a:t>的特点，因此我们</a:t>
            </a:r>
            <a:r>
              <a:rPr lang="zh-CN"/>
              <a:t>的</a:t>
            </a:r>
            <a:r>
              <a:t>核心思路是利用知识图谱中的路径密度，衡量学生的课程和技能是否在学术结构上支撑项目需求。</a:t>
            </a:r>
          </a:p>
          <a:p>
            <a:pPr>
              <a:buNone/>
            </a:pPr>
            <a:r>
              <a:t>在此基础上，我们设计了综合评分函数，融合四类特征：</a:t>
            </a:r>
          </a:p>
          <a:p>
            <a:pPr>
              <a:buNone/>
            </a:pPr>
            <a:r>
              <a:t>语义相似度</a:t>
            </a:r>
            <a:r>
              <a:rPr lang="zh-CN"/>
              <a:t>实现粗粒度筛选</a:t>
            </a:r>
            <a:r>
              <a:t>；</a:t>
            </a:r>
          </a:p>
          <a:p>
            <a:pPr>
              <a:buNone/>
            </a:pPr>
            <a:r>
              <a:t>知识图谱对齐度刻画真实学术能力；</a:t>
            </a:r>
          </a:p>
          <a:p>
            <a:pPr>
              <a:buNone/>
            </a:pPr>
            <a:r>
              <a:t>关键词匹配保证显式要求命中；</a:t>
            </a:r>
          </a:p>
          <a:p>
            <a:pPr>
              <a:buNone/>
            </a:pPr>
            <a:r>
              <a:t>长期兴趣偏好保证推荐符合用户长期发展方向。</a:t>
            </a:r>
          </a:p>
          <a:p>
            <a:pPr>
              <a:buNone/>
            </a:pPr>
            <a:r>
              <a:t>通过多维度加权融合</a:t>
            </a:r>
            <a:r>
              <a:rPr lang="zh-CN"/>
              <a:t>，从而实现</a:t>
            </a:r>
            <a:r>
              <a:t>对科研项目的高精度、可解释排序。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备注占位符 14"/>
          <p:cNvSpPr>
            <a:spLocks noGrp="1"/>
          </p:cNvSpPr>
          <p:nvPr>
            <p:ph type="body"/>
          </p:nvPr>
        </p:nvSpPr>
        <p:spPr>
          <a:xfrm>
            <a:off x="0" y="0"/>
            <a:ext cx="177800" cy="444500"/>
          </a:xfrm>
          <a:prstGeom prst="rect">
            <a:avLst/>
          </a:prstGeom>
        </p:spPr>
        <p:txBody>
          <a:bodyPr/>
          <a:lstStyle/>
          <a:p>
            <a:pPr>
              <a:buNone/>
            </a:pPr>
            <a:r>
              <a:t>刚才</a:t>
            </a:r>
            <a:r>
              <a:rPr lang="zh-CN"/>
              <a:t>分别</a:t>
            </a:r>
            <a:r>
              <a:t>介绍了</a:t>
            </a:r>
            <a:r>
              <a:rPr lang="zh-CN"/>
              <a:t>两</a:t>
            </a:r>
            <a:r>
              <a:t>种具体的排序模型和综合评分公式，说明在这个场景下我们是如何刻画学生与项目</a:t>
            </a:r>
            <a:r>
              <a:rPr lang="en-US"/>
              <a:t>/</a:t>
            </a:r>
            <a:r>
              <a:rPr lang="zh-CN"/>
              <a:t>竞赛组队</a:t>
            </a:r>
            <a:r>
              <a:t>匹配度的。但在真实的平台运行过程中，算法并不是一成不变的。</a:t>
            </a:r>
          </a:p>
          <a:p>
            <a:pPr>
              <a:buNone/>
            </a:pPr>
            <a:r>
              <a:t>比如在</a:t>
            </a:r>
            <a:r>
              <a:rPr b="1"/>
              <a:t>平台起步阶段</a:t>
            </a:r>
            <a:r>
              <a:t>，用户规模小、历史行为少、画像不完整时，我们更依赖</a:t>
            </a:r>
            <a:r>
              <a:rPr b="1"/>
              <a:t>规则推荐、知识图谱推理或一定比例的随机策略</a:t>
            </a:r>
            <a:r>
              <a:t>来保证覆盖和冷启动；</a:t>
            </a:r>
          </a:p>
          <a:p>
            <a:pPr>
              <a:buNone/>
            </a:pPr>
            <a:r>
              <a:t>随着平台发展，用户和项目数据逐渐积累，我们才逐步引入</a:t>
            </a:r>
            <a:r>
              <a:rPr b="1"/>
              <a:t>Embedding 相似度、复杂排序模型和精细化评分公式</a:t>
            </a:r>
            <a:r>
              <a:t>来提升效果；</a:t>
            </a:r>
          </a:p>
          <a:p>
            <a:pPr>
              <a:buNone/>
            </a:pPr>
            <a:r>
              <a:t>同时在成熟阶段，还需要支持并行对比不同算法版本的表现。</a:t>
            </a:r>
          </a:p>
          <a:p>
            <a:pPr>
              <a:buNone/>
            </a:pPr>
            <a:r>
              <a:t>因此，从系统设计角度，我们需要</a:t>
            </a:r>
            <a:r>
              <a:rPr lang="zh-CN"/>
              <a:t>引入策略模式</a:t>
            </a:r>
            <a:r>
              <a:t>来统一管理匹配、召回和排序这三类核心算法</a:t>
            </a:r>
            <a:r>
              <a:rPr lang="zh-CN"/>
              <a:t>，从而提高系统可扩展性。</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备注占位符 16"/>
          <p:cNvSpPr>
            <a:spLocks noGrp="1"/>
          </p:cNvSpPr>
          <p:nvPr>
            <p:ph type="body"/>
          </p:nvPr>
        </p:nvSpPr>
        <p:spPr>
          <a:xfrm>
            <a:off x="0" y="0"/>
            <a:ext cx="177800" cy="444500"/>
          </a:xfrm>
          <a:prstGeom prst="rect">
            <a:avLst/>
          </a:prstGeom>
        </p:spPr>
        <p:txBody>
          <a:bodyPr/>
          <a:lstStyle/>
          <a:p>
            <a:pPr>
              <a:buNone/>
            </a:pPr>
            <a:r>
              <a:t>在推荐算法中，所需特征种类非常多，而且既有高维静态特征，也有高频动态特征，如果全部集中在推荐模块在线计算，会带来很大的</a:t>
            </a:r>
            <a:r>
              <a:rPr b="1"/>
              <a:t>计算和存储压力</a:t>
            </a:r>
            <a:r>
              <a:t>。</a:t>
            </a:r>
          </a:p>
          <a:p>
            <a:pPr>
              <a:buNone/>
            </a:pPr>
            <a:r>
              <a:t>因此我们，把特征尽量前移到最合适的业务模块中预先完成。</a:t>
            </a:r>
          </a:p>
          <a:p>
            <a:pPr>
              <a:buNone/>
            </a:pPr>
            <a:r>
              <a:t>具体来说，</a:t>
            </a:r>
            <a:r>
              <a:rPr b="1"/>
              <a:t>用户特征</a:t>
            </a:r>
            <a:r>
              <a:t>由个人中心模块负责计算，包括基于画像和知识图谱的静态能力特征，以及行为变化形成的动态特征；</a:t>
            </a:r>
          </a:p>
          <a:p>
            <a:pPr>
              <a:buNone/>
            </a:pPr>
            <a:r>
              <a:rPr b="1"/>
              <a:t>内容特征</a:t>
            </a:r>
            <a:r>
              <a:t>由科研项目或竞赛模块负责</a:t>
            </a:r>
          </a:p>
          <a:p>
            <a:pPr>
              <a:buNone/>
            </a:pPr>
            <a:r>
              <a:t>而</a:t>
            </a:r>
            <a:r>
              <a:rPr b="1"/>
              <a:t>推荐模块</a:t>
            </a:r>
            <a:r>
              <a:t>只负责那些必须在当前请求下才能确定的特征，比如</a:t>
            </a:r>
            <a:r>
              <a:rPr b="1"/>
              <a:t>用户与项目之间的交叉特征</a:t>
            </a:r>
            <a:r>
              <a:t>以及</a:t>
            </a:r>
            <a:r>
              <a:rPr b="1"/>
              <a:t>上下文特征</a:t>
            </a:r>
            <a:r>
              <a:t>，用于实时排序和个性化。</a:t>
            </a:r>
          </a:p>
          <a:p>
            <a:pPr>
              <a:buNone/>
            </a:pPr>
            <a:r>
              <a:t>在计算时机上，我们也做了区分：</a:t>
            </a:r>
          </a:p>
          <a:p>
            <a:pPr>
              <a:buNone/>
            </a:pPr>
            <a:r>
              <a:t>静态特征在注册或内容发布时</a:t>
            </a:r>
            <a:r>
              <a:rPr b="1"/>
              <a:t>离线计算</a:t>
            </a:r>
            <a:r>
              <a:t>，动态特征</a:t>
            </a:r>
            <a:r>
              <a:rPr b="1"/>
              <a:t>近线更新</a:t>
            </a:r>
            <a:r>
              <a:t>，而交叉和上下文特征在推荐时</a:t>
            </a:r>
            <a:r>
              <a:rPr b="1"/>
              <a:t>在线计算</a:t>
            </a:r>
            <a:r>
              <a:t>，从而在效果和性能之间取得平衡。</a:t>
            </a:r>
          </a:p>
          <a:p>
            <a:pPr>
              <a:buNone/>
            </a:pPr>
            <a:r>
              <a:t>通过这样的职责划分，一方面保证了模块之间的</a:t>
            </a:r>
            <a:r>
              <a:rPr b="1"/>
              <a:t>低耦合和数据一致性</a:t>
            </a:r>
            <a:r>
              <a:t>，另一方面也让推荐服务能够</a:t>
            </a:r>
            <a:r>
              <a:rPr b="1"/>
              <a:t>高效获取所需特征</a:t>
            </a:r>
            <a:r>
              <a:t>，避免成为系统瓶颈。</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备注占位符 18"/>
          <p:cNvSpPr>
            <a:spLocks noGrp="1"/>
          </p:cNvSpPr>
          <p:nvPr>
            <p:ph type="body"/>
          </p:nvPr>
        </p:nvSpPr>
        <p:spPr>
          <a:xfrm>
            <a:off x="0" y="0"/>
            <a:ext cx="177800" cy="444500"/>
          </a:xfrm>
          <a:prstGeom prst="rect">
            <a:avLst/>
          </a:prstGeom>
        </p:spPr>
        <p:txBody>
          <a:bodyPr/>
          <a:lstStyle/>
          <a:p>
            <a:pPr>
              <a:buNone/>
            </a:pPr>
            <a:r>
              <a:t>我们设计了</a:t>
            </a:r>
            <a:r>
              <a:rPr b="1"/>
              <a:t>离线、近线、在线三层特征计算架构</a:t>
            </a:r>
            <a:r>
              <a:t>，在</a:t>
            </a:r>
            <a:r>
              <a:rPr lang="zh-CN"/>
              <a:t>实现推荐服务</a:t>
            </a:r>
            <a:r>
              <a:t>的同时满足系统的</a:t>
            </a:r>
            <a:r>
              <a:rPr b="1"/>
              <a:t>性能、实时性和可扩展性</a:t>
            </a:r>
            <a:r>
              <a:t>要求。</a:t>
            </a:r>
          </a:p>
          <a:p>
            <a:pPr>
              <a:buNone/>
            </a:pPr>
            <a:r>
              <a:rPr b="1"/>
              <a:t>离线层</a:t>
            </a:r>
            <a:r>
              <a:t>负责低频但高复杂度特征，比如用户静态画像、知识图谱能力特征、内容静态属性和长期兴趣向量，在注册或发布时一次性计算并落库，用来</a:t>
            </a:r>
            <a:r>
              <a:rPr b="1"/>
              <a:t>最大化前移计算、降低在线负载</a:t>
            </a:r>
            <a:r>
              <a:t>，支撑系统的</a:t>
            </a:r>
            <a:r>
              <a:rPr b="1"/>
              <a:t>高吞吐和稳定性</a:t>
            </a:r>
            <a:r>
              <a:t>。</a:t>
            </a:r>
          </a:p>
          <a:p>
            <a:pPr>
              <a:buNone/>
            </a:pPr>
            <a:r>
              <a:rPr b="1"/>
              <a:t>近线层</a:t>
            </a:r>
            <a:r>
              <a:t>处理需要及时更新但不要求毫秒级响应的特征，如用户动态行为和内容热度，通过消息队列异步更新，在</a:t>
            </a:r>
            <a:r>
              <a:rPr b="1"/>
              <a:t>不阻塞主链路的前提下保证数据新鲜度</a:t>
            </a:r>
            <a:r>
              <a:t>，兼顾</a:t>
            </a:r>
            <a:r>
              <a:rPr b="1"/>
              <a:t>实时性与系统解耦</a:t>
            </a:r>
            <a:r>
              <a:t>。</a:t>
            </a:r>
          </a:p>
          <a:p>
            <a:pPr>
              <a:buNone/>
            </a:pPr>
            <a:r>
              <a:rPr b="1"/>
              <a:t>在线层</a:t>
            </a:r>
            <a:r>
              <a:t>只计算必须实时确定的交叉特征和上下文特征，使推荐请求能够稳定控制在</a:t>
            </a:r>
            <a:r>
              <a:rPr b="1"/>
              <a:t>300 毫秒以内</a:t>
            </a:r>
            <a:r>
              <a:rPr lang="zh-CN" b="1"/>
              <a:t>，直接</a:t>
            </a:r>
            <a:r>
              <a:t>保障了系统的</a:t>
            </a:r>
            <a:r>
              <a:rPr b="1"/>
              <a:t>响应性能和用户体验</a:t>
            </a:r>
            <a:r>
              <a:t>。</a:t>
            </a:r>
          </a:p>
          <a:p>
            <a:pPr>
              <a:buNone/>
            </a:pPr>
            <a:r>
              <a:t>通过这种分层设计，我们实现从架构上保证了推荐服务在高并发场景下仍具备</a:t>
            </a:r>
            <a:r>
              <a:rPr b="1"/>
              <a:t>高性能、可扩展性和稳定性</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备注占位符 20"/>
          <p:cNvSpPr>
            <a:spLocks noGrp="1"/>
          </p:cNvSpPr>
          <p:nvPr>
            <p:ph type="body"/>
          </p:nvPr>
        </p:nvSpPr>
        <p:spPr>
          <a:xfrm>
            <a:off x="0" y="0"/>
            <a:ext cx="177800" cy="444500"/>
          </a:xfrm>
          <a:prstGeom prst="rect">
            <a:avLst/>
          </a:prstGeom>
        </p:spPr>
        <p:txBody>
          <a:bodyPr/>
          <a:lstStyle/>
          <a:p>
            <a:pPr>
              <a:buNone/>
            </a:pPr>
            <a:r>
              <a:t>当学生在 SITP 项目页面发起咨询时，前端首先将用户输入、项目标识和请求类型统一封装为请求对象，并提交给 AI 助手服务作为入口。</a:t>
            </a:r>
          </a:p>
          <a:p>
            <a:pPr>
              <a:buNone/>
            </a:pPr>
            <a:r>
              <a:t>系统随后构建上下文信息，整合用户历史对话、用户档案以及当前项目信息，生成完整的 Prompt 上下文。</a:t>
            </a:r>
          </a:p>
          <a:p>
            <a:pPr>
              <a:buNone/>
            </a:pPr>
            <a:r>
              <a:t>根据请求类型，系统选择对应的 Prompt 构建策略，生成适合当前咨询场景的 Prompt。</a:t>
            </a:r>
          </a:p>
          <a:p>
            <a:pPr>
              <a:buNone/>
            </a:pPr>
            <a:r>
              <a:t>在统一模板流程下，将系统指令、上下文信息、历史对话和用户问题整合为最终 Prompt。</a:t>
            </a:r>
          </a:p>
          <a:p>
            <a:pPr>
              <a:buNone/>
            </a:pPr>
            <a:r>
              <a:t>随后调用大语言模型服务生成自然语言回答。</a:t>
            </a:r>
          </a:p>
          <a:p>
            <a:pPr>
              <a:buNone/>
            </a:pPr>
            <a:r>
              <a:t>最后，系统保存本次对话记录，并将生成的智能咨询结果返回给前端展示给用户。</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备注占位符 22"/>
          <p:cNvSpPr>
            <a:spLocks noGrp="1"/>
          </p:cNvSpPr>
          <p:nvPr>
            <p:ph type="body"/>
          </p:nvPr>
        </p:nvSpPr>
        <p:spPr>
          <a:xfrm>
            <a:off x="0" y="0"/>
            <a:ext cx="177800" cy="444500"/>
          </a:xfrm>
          <a:prstGeom prst="rect">
            <a:avLst/>
          </a:prstGeom>
        </p:spPr>
        <p:txBody>
          <a:bodyPr/>
          <a:lstStyle/>
          <a:p>
            <a:pPr>
              <a:buNone/>
            </a:pPr>
            <a:r>
              <a:t>在外部 AI 服务集成方面，系统采用了</a:t>
            </a:r>
            <a:r>
              <a:rPr b="1"/>
              <a:t>门面模式和策略模式相结合</a:t>
            </a:r>
            <a:r>
              <a:t>的设计。</a:t>
            </a:r>
          </a:p>
          <a:p>
            <a:pPr>
              <a:buNone/>
            </a:pPr>
            <a:r>
              <a:t>首先，通过 LLMService 作为统一入口，屏蔽了不同大语言模型在接口和调用方式上的差异，业务层只需要提交 Prompt 并获取结果，而不需要关心具体使用的是哪一家 AI 服务。</a:t>
            </a:r>
          </a:p>
          <a:p>
            <a:pPr>
              <a:buNone/>
            </a:pPr>
            <a:r>
              <a:t>在此基础上，系统定义了统一的 AI 服务接口，不同的大模型平台以独立实现的方式接入，并由选择器在运行时进行选择。</a:t>
            </a:r>
          </a:p>
          <a:p>
            <a:pPr>
              <a:buNone/>
            </a:pPr>
            <a:r>
              <a:t>这种设计使系统在需要切换或新增 AI 服务时，只需少量配置或实现调整，不影响已有业务逻辑，同时也降低了业务模块与具体 AI 平台之间的耦合程度。</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备注占位符 24"/>
          <p:cNvSpPr>
            <a:spLocks noGrp="1"/>
          </p:cNvSpPr>
          <p:nvPr>
            <p:ph type="body"/>
          </p:nvPr>
        </p:nvSpPr>
        <p:spPr>
          <a:xfrm>
            <a:off x="0" y="0"/>
            <a:ext cx="177800" cy="444500"/>
          </a:xfrm>
          <a:prstGeom prst="rect">
            <a:avLst/>
          </a:prstGeom>
        </p:spPr>
        <p:txBody>
          <a:bodyPr/>
          <a:lstStyle/>
          <a:p>
            <a:pPr>
              <a:buNone/>
            </a:pPr>
            <a:r>
              <a:t>在上下文感知的 Prompt 构建方面，系统采用了模板方法模式与策略模式相结合的设计。</a:t>
            </a:r>
          </a:p>
          <a:p>
            <a:pPr>
              <a:buNone/>
            </a:pPr>
            <a:r>
              <a:t>首先，通过统一的构建流程，将系统指令、上下文信息、历史对话和当前问题按固定结构组织，保证不同 Prompt 在整体格式上的一致性。</a:t>
            </a:r>
          </a:p>
          <a:p>
            <a:pPr>
              <a:buNone/>
            </a:pPr>
            <a:r>
              <a:t>在此基础上，系统针对不同咨询需求提供差异化的 Prompt 策略，包括：</a:t>
            </a:r>
            <a:r>
              <a:rPr b="1"/>
              <a:t>项目解读类 Prompt</a:t>
            </a:r>
            <a:r>
              <a:t>，侧重说明项目内容、技能要求与难度；</a:t>
            </a:r>
            <a:r>
              <a:rPr b="1"/>
              <a:t>匹配度分析类
Prompt</a:t>
            </a:r>
            <a:r>
              <a:t>，结合学生背景分析项目契合度与能力差距；以及</a:t>
            </a:r>
            <a:r>
              <a:rPr b="1"/>
              <a:t>自由问答 Prompt</a:t>
            </a:r>
            <a:r>
              <a:t>，支持围绕项目的开放式提问与多轮对话。</a:t>
            </a:r>
          </a:p>
          <a:p>
            <a:pPr>
              <a:buNone/>
            </a:pPr>
            <a:r>
              <a:t>系统根据请求类型动态选择对应的 Prompt 构建策略，业务层无需关心具体构建细节。</a:t>
            </a:r>
          </a:p>
          <a:p>
            <a:pPr>
              <a:buNone/>
            </a:pPr>
            <a:r>
              <a:t>该设计在保证结构统一的同时，实现了多场景适配与个性化回答，并便于后续扩展新的咨询类型。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幻灯片图像占位符 1"/>
          <p:cNvSpPr>
            <a:spLocks noGrp="1" noRot="1" noChangeAspect="1"/>
          </p:cNvSpPr>
          <p:nvPr>
            <p:ph type="sldImg" idx="2"/>
          </p:nvPr>
        </p:nvSpPr>
        <p:spPr/>
        <p:txBody>
          <a:bodyPr/>
          <a:lstStyle/>
          <a:p>
            <a:endParaRPr/>
          </a:p>
        </p:txBody>
      </p:sp>
      <p:sp>
        <p:nvSpPr>
          <p:cNvPr id="38"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备注占位符 26"/>
          <p:cNvSpPr>
            <a:spLocks noGrp="1"/>
          </p:cNvSpPr>
          <p:nvPr>
            <p:ph type="body"/>
          </p:nvPr>
        </p:nvSpPr>
        <p:spPr>
          <a:xfrm>
            <a:off x="0" y="0"/>
            <a:ext cx="177800" cy="444500"/>
          </a:xfrm>
          <a:prstGeom prst="rect">
            <a:avLst/>
          </a:prstGeom>
        </p:spPr>
        <p:txBody>
          <a:bodyPr/>
          <a:lstStyle/>
          <a:p>
            <a:pPr>
              <a:buNone/>
            </a:pPr>
            <a:r>
              <a:t>在 AI 助手服务的非功能性需求方面，系统主要从性能、安全性以及可维护与可扩展性三个方面进行了设计。</a:t>
            </a:r>
          </a:p>
          <a:p>
            <a:pPr>
              <a:buNone/>
            </a:pPr>
            <a:r>
              <a:t>在性能方面，对话历史按用户加载并限制规模，每次咨询最多加载最近 5 轮对话，将上下文长度控制在 1500 tokens 以内，避免上下文无限增长。同时，所有大语言模型的调用统一由 LLMService 处理，支持异步或非阻塞执行，防止模型推理阻塞核心业务流程。本地的 Prompt 构建和上下文整合等操作控制在 100ms 以内，整体响应时间主要受模型推理时间影响。</a:t>
            </a:r>
          </a:p>
          <a:p>
            <a:pPr>
              <a:buNone/>
            </a:pPr>
            <a:r>
              <a:t>在安全性方面，系统遵循最小化上下文注入原则，Prompt 中只包含与当前咨询直接相关的用户信息，不传递完整用户档案。用户背景信息和对话历史仅在服务端存储，前端只获取最终生成结果。此外，AI 服务所需的 API Key 和配置通过配置文件或环境变量统一管理，避免敏感信息硬编码。</a:t>
            </a:r>
          </a:p>
          <a:p>
            <a:pPr>
              <a:buNone/>
            </a:pPr>
            <a:r>
              <a:t>在可维护性与可扩展性方面，Prompt 构建逻辑与业务流程相互分离，修改 Prompt 不会影响主业务代码。不同咨询场景相互独立，新增场景成本较低。同时，AI 助手以独立服务形式部署，可按访问量灵活扩容，模型服务和调用策略也可以按需替换，便于系统后续演进。</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幻灯片图像占位符 1"/>
          <p:cNvSpPr>
            <a:spLocks noGrp="1" noRot="1" noChangeAspect="1"/>
          </p:cNvSpPr>
          <p:nvPr>
            <p:ph type="sldImg" idx="2"/>
          </p:nvPr>
        </p:nvSpPr>
        <p:spPr/>
        <p:txBody>
          <a:bodyPr/>
          <a:lstStyle/>
          <a:p>
            <a:endParaRPr/>
          </a:p>
        </p:txBody>
      </p:sp>
      <p:sp>
        <p:nvSpPr>
          <p:cNvPr id="30"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备注占位符 31"/>
          <p:cNvSpPr>
            <a:spLocks noGrp="1"/>
          </p:cNvSpPr>
          <p:nvPr>
            <p:ph type="body"/>
          </p:nvPr>
        </p:nvSpPr>
        <p:spPr>
          <a:xfrm>
            <a:off x="0" y="0"/>
            <a:ext cx="177800" cy="444500"/>
          </a:xfrm>
          <a:prstGeom prst="rect">
            <a:avLst/>
          </a:prstGeom>
        </p:spPr>
        <p:txBody>
          <a:bodyPr/>
          <a:lstStyle/>
          <a:p>
            <a:pPr>
              <a:buNone/>
            </a:pPr>
            <a:r>
              <a:t>在系统后续演进过程中，仍存在一些挑战有待进一步解决。</a:t>
            </a:r>
          </a:p>
          <a:p>
            <a:pPr>
              <a:buNone/>
            </a:pPr>
            <a:r>
              <a:t>首先是竞赛组队模块中信息的真实性与规范性问题。目前组队信息主要依赖用户自主发布，缺乏权威数据源支撑，可能出现内容不准确、过期或描述不规范的情况。后续将通过关键词过滤与基础内容审核机制提升信息质量，并引入举报与反馈流程，对异常或低质量信息进行约束。</a:t>
            </a:r>
          </a:p>
          <a:p>
            <a:pPr>
              <a:buNone/>
            </a:pPr>
            <a:r>
              <a:t>其次是平台内组队结果无法与 Canvas 平台进行同步的问题。学生在系统内完成组队后，仍需在 Canvas 中重复操作，可能造成信息不一致。后续将调研 Canvas 是否提供可用接口，评估组队结果自动推送的可行性；在接口受限的情况下，考虑提供团队信息导出等替代方案，降低用户操作成本。</a:t>
            </a:r>
          </a:p>
          <a:p>
            <a:pPr>
              <a:buNone/>
            </a:pPr>
            <a:r>
              <a:t>最后是在用户技能画像构建方面仍存在一定偏差。目前技能画像主要基于课程列表生成，难以全面反映学生能力。后续将探索从课程信息中抽取更结构化的技能特征，结合课程大纲、作业类型或项目形式推断能力维度，并在不增加学生负担的前提下，支持技能的自动生成与适度用户微调，以提升画像准确性。</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备注占位符 39"/>
          <p:cNvSpPr>
            <a:spLocks noGrp="1"/>
          </p:cNvSpPr>
          <p:nvPr>
            <p:ph type="body"/>
          </p:nvPr>
        </p:nvSpPr>
        <p:spPr>
          <a:xfrm>
            <a:off x="0" y="0"/>
            <a:ext cx="177800" cy="444500"/>
          </a:xfrm>
          <a:prstGeom prst="rect">
            <a:avLst/>
          </a:prstGeom>
        </p:spPr>
        <p:txBody>
          <a:bodyPr/>
          <a:lstStyle/>
          <a:p>
            <a:r>
              <a:t>我们的系统在逻辑架构上采用分层设计，自上而下划分为客户端、API 网关、核心业务单体、专用微服务以及外部服务层。首先，客户端层只负责统一交互入口，包括组队浏览、申请、匹配结果展示和 AI 交互，通过网关，避免前后端强耦合。API 网关作为统一入口，对外屏蔽后端部署细节。系统的业务中枢是核心单体，我们基于领域划分用户域和组队共享内核，将通用的组队框架、申请管理和匹配引擎</a:t>
            </a:r>
            <a:r>
              <a:rPr lang="zh-CN"/>
              <a:t>提炼</a:t>
            </a:r>
            <a:r>
              <a:t>为共享能力，在此之上支持课程、竞赛和科研项目等多个业务域，保证核心业务的内聚性和一致性，同时通过适配层统一封装外部课程和项目数据，隔离外部变化对内部的影响。在核心之外，我们引入专用微服务层承载计算密集和演进频繁</a:t>
            </a:r>
            <a:r>
              <a:rPr lang="zh-CN"/>
              <a:t>的功能</a:t>
            </a:r>
            <a:r>
              <a:t>。最外层是外部服务。</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备注占位符 41"/>
          <p:cNvSpPr>
            <a:spLocks noGrp="1"/>
          </p:cNvSpPr>
          <p:nvPr>
            <p:ph type="body"/>
          </p:nvPr>
        </p:nvSpPr>
        <p:spPr>
          <a:xfrm>
            <a:off x="0" y="0"/>
            <a:ext cx="177800" cy="444500"/>
          </a:xfrm>
          <a:prstGeom prst="rect">
            <a:avLst/>
          </a:prstGeom>
        </p:spPr>
        <p:txBody>
          <a:bodyPr/>
          <a:lstStyle/>
          <a:p>
            <a:pPr>
              <a:buNone/>
            </a:pPr>
            <a:r>
              <a:rPr sz="1600">
                <a:solidFill>
                  <a:srgbClr val="0F1115">
                    <a:alpha val="100000"/>
                  </a:srgbClr>
                </a:solidFill>
                <a:highlight>
                  <a:srgbClr val="FFFFFF">
                    <a:alpha val="100000"/>
                  </a:srgbClr>
                </a:highlight>
                <a:latin typeface="quote-cjk-patch"/>
                <a:ea typeface="quote-cjk-patch"/>
                <a:cs typeface="+mj-cs"/>
              </a:rPr>
              <a:t>在技术架构的设计上，我们把系统中的任务分成两大类：一类是</a:t>
            </a:r>
            <a:r>
              <a:rPr sz="1600" b="1">
                <a:solidFill>
                  <a:srgbClr val="0F1115">
                    <a:alpha val="100000"/>
                  </a:srgbClr>
                </a:solidFill>
                <a:highlight>
                  <a:srgbClr val="FFFFFF">
                    <a:alpha val="100000"/>
                  </a:srgbClr>
                </a:highlight>
                <a:latin typeface="quote-cjk-patch"/>
                <a:ea typeface="quote-cjk-patch"/>
                <a:cs typeface="+mj-cs"/>
              </a:rPr>
              <a:t>流程密集型</a:t>
            </a:r>
            <a:r>
              <a:rPr sz="1600">
                <a:solidFill>
                  <a:srgbClr val="0F1115">
                    <a:alpha val="100000"/>
                  </a:srgbClr>
                </a:solidFill>
                <a:highlight>
                  <a:srgbClr val="FFFFFF">
                    <a:alpha val="100000"/>
                  </a:srgbClr>
                </a:highlight>
                <a:latin typeface="quote-cjk-patch"/>
                <a:ea typeface="quote-cjk-patch"/>
                <a:cs typeface="+mj-cs"/>
              </a:rPr>
              <a:t>的，另一类是</a:t>
            </a:r>
            <a:r>
              <a:rPr sz="1600" b="1">
                <a:solidFill>
                  <a:srgbClr val="0F1115">
                    <a:alpha val="100000"/>
                  </a:srgbClr>
                </a:solidFill>
                <a:highlight>
                  <a:srgbClr val="FFFFFF">
                    <a:alpha val="100000"/>
                  </a:srgbClr>
                </a:highlight>
                <a:latin typeface="quote-cjk-patch"/>
                <a:ea typeface="quote-cjk-patch"/>
                <a:cs typeface="+mj-cs"/>
              </a:rPr>
              <a:t>数据与计算密集型</a:t>
            </a:r>
            <a:r>
              <a:rPr sz="1600">
                <a:solidFill>
                  <a:srgbClr val="0F1115">
                    <a:alpha val="100000"/>
                  </a:srgbClr>
                </a:solidFill>
                <a:highlight>
                  <a:srgbClr val="FFFFFF">
                    <a:alpha val="100000"/>
                  </a:srgbClr>
                </a:highlight>
                <a:latin typeface="quote-cjk-patch"/>
                <a:ea typeface="quote-cjk-patch"/>
                <a:cs typeface="+mj-cs"/>
              </a:rPr>
              <a:t>的，然后对它们进行拆分和优化。</a:t>
            </a:r>
            <a:endParaRPr/>
          </a:p>
          <a:p>
            <a:pPr>
              <a:buNone/>
            </a:pPr>
            <a:r>
              <a:rPr sz="1600" b="1">
                <a:solidFill>
                  <a:srgbClr val="0F1115">
                    <a:alpha val="100000"/>
                  </a:srgbClr>
                </a:solidFill>
                <a:highlight>
                  <a:srgbClr val="FFFFFF">
                    <a:alpha val="100000"/>
                  </a:srgbClr>
                </a:highlight>
                <a:latin typeface="quote-cjk-patch"/>
                <a:ea typeface="quote-cjk-patch"/>
                <a:cs typeface="+mj-cs"/>
              </a:rPr>
              <a:t>首先，对于核心业务流程，</a:t>
            </a:r>
            <a:r>
              <a:rPr sz="1600">
                <a:solidFill>
                  <a:srgbClr val="0F1115">
                    <a:alpha val="100000"/>
                  </a:srgbClr>
                </a:solidFill>
                <a:highlight>
                  <a:srgbClr val="FFFFFF">
                    <a:alpha val="100000"/>
                  </a:srgbClr>
                </a:highlight>
                <a:latin typeface="quote-cjk-patch"/>
                <a:ea typeface="quote-cjk-patch"/>
                <a:cs typeface="+mj-cs"/>
              </a:rPr>
              <a:t> 比如组队的申请、审批。</a:t>
            </a:r>
            <a:r>
              <a:rPr lang="zh-CN" sz="1600">
                <a:solidFill>
                  <a:srgbClr val="0F1115">
                    <a:alpha val="100000"/>
                  </a:srgbClr>
                </a:solidFill>
                <a:highlight>
                  <a:srgbClr val="FFFFFF">
                    <a:alpha val="100000"/>
                  </a:srgbClr>
                </a:highlight>
                <a:latin typeface="quote-cjk-patch"/>
                <a:ea typeface="quote-cjk-patch"/>
                <a:cs typeface="+mj-cs"/>
              </a:rPr>
              <a:t>具有</a:t>
            </a:r>
            <a:r>
              <a:rPr sz="1600">
                <a:solidFill>
                  <a:srgbClr val="0F1115">
                    <a:alpha val="100000"/>
                  </a:srgbClr>
                </a:solidFill>
                <a:highlight>
                  <a:srgbClr val="FFFFFF">
                    <a:alpha val="100000"/>
                  </a:srgbClr>
                </a:highlight>
                <a:latin typeface="quote-cjk-patch"/>
                <a:ea typeface="quote-cjk-patch"/>
                <a:cs typeface="+mj-cs"/>
              </a:rPr>
              <a:t>：链条长、状态多、对事务一致性的要求非常高</a:t>
            </a:r>
            <a:r>
              <a:rPr lang="zh-CN" sz="1600">
                <a:solidFill>
                  <a:srgbClr val="0F1115">
                    <a:alpha val="100000"/>
                  </a:srgbClr>
                </a:solidFill>
                <a:highlight>
                  <a:srgbClr val="FFFFFF">
                    <a:alpha val="100000"/>
                  </a:srgbClr>
                </a:highlight>
                <a:latin typeface="quote-cjk-patch"/>
                <a:ea typeface="quote-cjk-patch"/>
                <a:cs typeface="+mj-cs"/>
              </a:rPr>
              <a:t>的特性</a:t>
            </a:r>
            <a:r>
              <a:rPr sz="1600">
                <a:solidFill>
                  <a:srgbClr val="0F1115">
                    <a:alpha val="100000"/>
                  </a:srgbClr>
                </a:solidFill>
                <a:highlight>
                  <a:srgbClr val="FFFFFF">
                    <a:alpha val="100000"/>
                  </a:srgbClr>
                </a:highlight>
                <a:latin typeface="quote-cjk-patch"/>
                <a:ea typeface="quote-cjk-patch"/>
                <a:cs typeface="+mj-cs"/>
              </a:rPr>
              <a:t>。因此，我们选择用 </a:t>
            </a:r>
            <a:r>
              <a:rPr sz="1600" b="1">
                <a:solidFill>
                  <a:srgbClr val="0F1115">
                    <a:alpha val="100000"/>
                  </a:srgbClr>
                </a:solidFill>
                <a:highlight>
                  <a:srgbClr val="FFFFFF">
                    <a:alpha val="100000"/>
                  </a:srgbClr>
                </a:highlight>
                <a:latin typeface="quote-cjk-patch"/>
                <a:ea typeface="quote-cjk-patch"/>
                <a:cs typeface="+mj-cs"/>
              </a:rPr>
              <a:t>Java 和 Spring Boot</a:t>
            </a:r>
            <a:r>
              <a:rPr sz="1600">
                <a:solidFill>
                  <a:srgbClr val="0F1115">
                    <a:alpha val="100000"/>
                  </a:srgbClr>
                </a:solidFill>
                <a:highlight>
                  <a:srgbClr val="FFFFFF">
                    <a:alpha val="100000"/>
                  </a:srgbClr>
                </a:highlight>
                <a:latin typeface="quote-cjk-patch"/>
                <a:ea typeface="quote-cjk-patch"/>
                <a:cs typeface="+mj-cs"/>
              </a:rPr>
              <a:t> 来构建核心的单体应用。在这里，我们引入了 </a:t>
            </a:r>
            <a:r>
              <a:rPr sz="1600" b="1">
                <a:solidFill>
                  <a:srgbClr val="0F1115">
                    <a:alpha val="100000"/>
                  </a:srgbClr>
                </a:solidFill>
                <a:highlight>
                  <a:srgbClr val="FFFFFF">
                    <a:alpha val="100000"/>
                  </a:srgbClr>
                </a:highlight>
                <a:latin typeface="quote-cjk-patch"/>
                <a:ea typeface="quote-cjk-patch"/>
                <a:cs typeface="+mj-cs"/>
              </a:rPr>
              <a:t>RabbitMessageQueue</a:t>
            </a:r>
            <a:r>
              <a:rPr sz="1600">
                <a:solidFill>
                  <a:srgbClr val="0F1115">
                    <a:alpha val="100000"/>
                  </a:srgbClr>
                </a:solidFill>
                <a:highlight>
                  <a:srgbClr val="FFFFFF">
                    <a:alpha val="100000"/>
                  </a:srgbClr>
                </a:highlight>
                <a:latin typeface="quote-cjk-patch"/>
                <a:ea typeface="quote-cjk-patch"/>
                <a:cs typeface="+mj-cs"/>
              </a:rPr>
              <a:t> 来做事件驱动和异步解耦，同时使用强事务型数据库来保证核心流程的可靠执行。</a:t>
            </a:r>
            <a:endParaRPr/>
          </a:p>
          <a:p>
            <a:pPr>
              <a:buNone/>
            </a:pPr>
            <a:r>
              <a:rPr sz="1600" b="1">
                <a:solidFill>
                  <a:srgbClr val="0F1115">
                    <a:alpha val="100000"/>
                  </a:srgbClr>
                </a:solidFill>
                <a:highlight>
                  <a:srgbClr val="FFFFFF">
                    <a:alpha val="100000"/>
                  </a:srgbClr>
                </a:highlight>
                <a:latin typeface="quote-cjk-patch"/>
                <a:ea typeface="quote-cjk-patch"/>
                <a:cs typeface="+mj-cs"/>
              </a:rPr>
              <a:t>那另一类任务，</a:t>
            </a:r>
            <a:r>
              <a:rPr sz="1600">
                <a:solidFill>
                  <a:srgbClr val="0F1115">
                    <a:alpha val="100000"/>
                  </a:srgbClr>
                </a:solidFill>
                <a:highlight>
                  <a:srgbClr val="FFFFFF">
                    <a:alpha val="100000"/>
                  </a:srgbClr>
                </a:highlight>
                <a:latin typeface="quote-cjk-patch"/>
                <a:ea typeface="quote-cjk-patch"/>
                <a:cs typeface="+mj-cs"/>
              </a:rPr>
              <a:t> 比如 AI 对话、推荐计算、还有数据采集。</a:t>
            </a:r>
            <a:r>
              <a:rPr lang="zh-CN" sz="1600">
                <a:solidFill>
                  <a:srgbClr val="0F1115">
                    <a:alpha val="100000"/>
                  </a:srgbClr>
                </a:solidFill>
                <a:highlight>
                  <a:srgbClr val="FFFFFF">
                    <a:alpha val="100000"/>
                  </a:srgbClr>
                </a:highlight>
                <a:latin typeface="quote-cjk-patch"/>
                <a:ea typeface="quote-cjk-patch"/>
                <a:cs typeface="+mj-cs"/>
              </a:rPr>
              <a:t>这类任务</a:t>
            </a:r>
            <a:r>
              <a:rPr sz="1600">
                <a:solidFill>
                  <a:srgbClr val="0F1115">
                    <a:alpha val="100000"/>
                  </a:srgbClr>
                </a:solidFill>
                <a:highlight>
                  <a:srgbClr val="FFFFFF">
                    <a:alpha val="100000"/>
                  </a:srgbClr>
                </a:highlight>
                <a:latin typeface="quote-cjk-patch"/>
                <a:ea typeface="quote-cjk-patch"/>
                <a:cs typeface="+mj-cs"/>
              </a:rPr>
              <a:t>：更偏向于特征计算、模型推理和批量处理，是典型的</a:t>
            </a:r>
            <a:r>
              <a:rPr sz="1600" b="1">
                <a:solidFill>
                  <a:srgbClr val="0F1115">
                    <a:alpha val="100000"/>
                  </a:srgbClr>
                </a:solidFill>
                <a:highlight>
                  <a:srgbClr val="FFFFFF">
                    <a:alpha val="100000"/>
                  </a:srgbClr>
                </a:highlight>
                <a:latin typeface="quote-cjk-patch"/>
                <a:ea typeface="quote-cjk-patch"/>
                <a:cs typeface="+mj-cs"/>
              </a:rPr>
              <a:t>数据密集型</a:t>
            </a:r>
            <a:r>
              <a:rPr sz="1600">
                <a:solidFill>
                  <a:srgbClr val="0F1115">
                    <a:alpha val="100000"/>
                  </a:srgbClr>
                </a:solidFill>
                <a:highlight>
                  <a:srgbClr val="FFFFFF">
                    <a:alpha val="100000"/>
                  </a:srgbClr>
                </a:highlight>
                <a:latin typeface="quote-cjk-patch"/>
                <a:ea typeface="quote-cjk-patch"/>
                <a:cs typeface="+mj-cs"/>
              </a:rPr>
              <a:t>负载</a:t>
            </a:r>
            <a:r>
              <a:rPr lang="zh-CN" sz="1600">
                <a:solidFill>
                  <a:srgbClr val="0F1115">
                    <a:alpha val="100000"/>
                  </a:srgbClr>
                </a:solidFill>
                <a:highlight>
                  <a:srgbClr val="FFFFFF">
                    <a:alpha val="100000"/>
                  </a:srgbClr>
                </a:highlight>
                <a:latin typeface="quote-cjk-patch"/>
                <a:ea typeface="quote-cjk-patch"/>
                <a:cs typeface="+mj-cs"/>
              </a:rPr>
              <a:t>，</a:t>
            </a:r>
            <a:r>
              <a:rPr sz="1600">
                <a:solidFill>
                  <a:srgbClr val="0F1115">
                    <a:alpha val="100000"/>
                  </a:srgbClr>
                </a:solidFill>
                <a:highlight>
                  <a:srgbClr val="FFFFFF">
                    <a:alpha val="100000"/>
                  </a:srgbClr>
                </a:highlight>
                <a:latin typeface="quote-cjk-patch"/>
                <a:ea typeface="quote-cjk-patch"/>
                <a:cs typeface="+mj-cs"/>
              </a:rPr>
              <a:t>对算法的灵活性、迭代速度和计算效率要求更高。所以，我们单独</a:t>
            </a:r>
            <a:r>
              <a:rPr lang="zh-CN" sz="1600">
                <a:solidFill>
                  <a:srgbClr val="0F1115">
                    <a:alpha val="100000"/>
                  </a:srgbClr>
                </a:solidFill>
                <a:highlight>
                  <a:srgbClr val="FFFFFF">
                    <a:alpha val="100000"/>
                  </a:srgbClr>
                </a:highlight>
                <a:latin typeface="quote-cjk-patch"/>
                <a:ea typeface="quote-cjk-patch"/>
                <a:cs typeface="+mj-cs"/>
              </a:rPr>
              <a:t>使</a:t>
            </a:r>
            <a:r>
              <a:rPr sz="1600">
                <a:solidFill>
                  <a:srgbClr val="0F1115">
                    <a:alpha val="100000"/>
                  </a:srgbClr>
                </a:solidFill>
                <a:highlight>
                  <a:srgbClr val="FFFFFF">
                    <a:alpha val="100000"/>
                  </a:srgbClr>
                </a:highlight>
                <a:latin typeface="quote-cjk-patch"/>
                <a:ea typeface="quote-cjk-patch"/>
                <a:cs typeface="+mj-cs"/>
              </a:rPr>
              <a:t>用 </a:t>
            </a:r>
            <a:r>
              <a:rPr sz="1600" b="1">
                <a:solidFill>
                  <a:srgbClr val="0F1115">
                    <a:alpha val="100000"/>
                  </a:srgbClr>
                </a:solidFill>
                <a:highlight>
                  <a:srgbClr val="FFFFFF">
                    <a:alpha val="100000"/>
                  </a:srgbClr>
                </a:highlight>
                <a:latin typeface="quote-cjk-patch"/>
                <a:ea typeface="quote-cjk-patch"/>
                <a:cs typeface="+mj-cs"/>
              </a:rPr>
              <a:t>Python 和 FastAPI</a:t>
            </a:r>
            <a:r>
              <a:rPr sz="1600">
                <a:solidFill>
                  <a:srgbClr val="0F1115">
                    <a:alpha val="100000"/>
                  </a:srgbClr>
                </a:solidFill>
                <a:highlight>
                  <a:srgbClr val="FFFFFF">
                    <a:alpha val="100000"/>
                  </a:srgbClr>
                </a:highlight>
                <a:latin typeface="quote-cjk-patch"/>
                <a:ea typeface="quote-cjk-patch"/>
                <a:cs typeface="+mj-cs"/>
              </a:rPr>
              <a:t> 来构建专门的微服务</a:t>
            </a:r>
            <a:endParaRPr/>
          </a:p>
          <a:p>
            <a:pPr>
              <a:buNone/>
            </a:pPr>
            <a:r>
              <a:rPr sz="1600" b="1">
                <a:solidFill>
                  <a:srgbClr val="0F1115">
                    <a:alpha val="100000"/>
                  </a:srgbClr>
                </a:solidFill>
                <a:highlight>
                  <a:srgbClr val="FFFFFF">
                    <a:alpha val="100000"/>
                  </a:srgbClr>
                </a:highlight>
                <a:latin typeface="quote-cjk-patch"/>
                <a:ea typeface="quote-cjk-patch"/>
                <a:cs typeface="+mj-cs"/>
              </a:rPr>
              <a:t>在数据存储层，</a:t>
            </a:r>
            <a:r>
              <a:rPr sz="1600">
                <a:solidFill>
                  <a:srgbClr val="0F1115">
                    <a:alpha val="100000"/>
                  </a:srgbClr>
                </a:solidFill>
                <a:highlight>
                  <a:srgbClr val="FFFFFF">
                    <a:alpha val="100000"/>
                  </a:srgbClr>
                </a:highlight>
                <a:latin typeface="quote-cjk-patch"/>
                <a:ea typeface="quote-cjk-patch"/>
                <a:cs typeface="+mj-cs"/>
              </a:rPr>
              <a:t> 我们延续了同样的思路，采用了“多模数据库”的策略，根据数据的形态和访问方式来选择最合适的存储引擎：</a:t>
            </a:r>
            <a:endParaRPr/>
          </a:p>
          <a:p>
            <a:pPr marL="349758" algn="l">
              <a:buFont typeface="Arial" charset="0"/>
              <a:buChar char="•"/>
            </a:pPr>
            <a:r>
              <a:rPr sz="1600" b="1">
                <a:solidFill>
                  <a:srgbClr val="0F1115">
                    <a:alpha val="100000"/>
                  </a:srgbClr>
                </a:solidFill>
                <a:highlight>
                  <a:srgbClr val="FFFFFF">
                    <a:alpha val="100000"/>
                  </a:srgbClr>
                </a:highlight>
                <a:latin typeface="quote-cjk-patch"/>
                <a:ea typeface="quote-cjk-patch"/>
                <a:cs typeface="+mj-cs"/>
              </a:rPr>
              <a:t>PostgreSQL</a:t>
            </a:r>
            <a:r>
              <a:rPr sz="1600">
                <a:solidFill>
                  <a:srgbClr val="0F1115">
                    <a:alpha val="100000"/>
                  </a:srgbClr>
                </a:solidFill>
                <a:highlight>
                  <a:srgbClr val="FFFFFF">
                    <a:alpha val="100000"/>
                  </a:srgbClr>
                </a:highlight>
                <a:latin typeface="quote-cjk-patch"/>
                <a:ea typeface="quote-cjk-patch"/>
                <a:cs typeface="+mj-cs"/>
              </a:rPr>
              <a:t> 负责存储需要强一致性的结构化数据，比如</a:t>
            </a:r>
            <a:r>
              <a:rPr lang="zh-CN" sz="1600">
                <a:solidFill>
                  <a:srgbClr val="0F1115">
                    <a:alpha val="100000"/>
                  </a:srgbClr>
                </a:solidFill>
                <a:highlight>
                  <a:srgbClr val="FFFFFF">
                    <a:alpha val="100000"/>
                  </a:srgbClr>
                </a:highlight>
                <a:latin typeface="quote-cjk-patch"/>
                <a:ea typeface="quote-cjk-patch"/>
                <a:cs typeface="+mj-cs"/>
              </a:rPr>
              <a:t>科研项目内容以及竞赛组队信息</a:t>
            </a:r>
            <a:r>
              <a:rPr sz="1600">
                <a:solidFill>
                  <a:srgbClr val="0F1115">
                    <a:alpha val="100000"/>
                  </a:srgbClr>
                </a:solidFill>
                <a:highlight>
                  <a:srgbClr val="FFFFFF">
                    <a:alpha val="100000"/>
                  </a:srgbClr>
                </a:highlight>
                <a:latin typeface="quote-cjk-patch"/>
                <a:ea typeface="quote-cjk-patch"/>
                <a:cs typeface="+mj-cs"/>
              </a:rPr>
              <a:t>。</a:t>
            </a:r>
            <a:endParaRPr/>
          </a:p>
          <a:p>
            <a:pPr marL="349758" algn="l">
              <a:buFont typeface="Arial" charset="0"/>
              <a:buChar char="•"/>
            </a:pPr>
            <a:r>
              <a:rPr sz="1600" b="1">
                <a:solidFill>
                  <a:srgbClr val="0F1115">
                    <a:alpha val="100000"/>
                  </a:srgbClr>
                </a:solidFill>
                <a:highlight>
                  <a:srgbClr val="FFFFFF">
                    <a:alpha val="100000"/>
                  </a:srgbClr>
                </a:highlight>
                <a:latin typeface="quote-cjk-patch"/>
                <a:ea typeface="quote-cjk-patch"/>
                <a:cs typeface="+mj-cs"/>
              </a:rPr>
              <a:t>Neo4j</a:t>
            </a:r>
            <a:r>
              <a:rPr sz="1600">
                <a:solidFill>
                  <a:srgbClr val="0F1115">
                    <a:alpha val="100000"/>
                  </a:srgbClr>
                </a:solidFill>
                <a:highlight>
                  <a:srgbClr val="FFFFFF">
                    <a:alpha val="100000"/>
                  </a:srgbClr>
                </a:highlight>
                <a:latin typeface="quote-cjk-patch"/>
                <a:ea typeface="quote-cjk-patch"/>
                <a:cs typeface="+mj-cs"/>
              </a:rPr>
              <a:t> 图数据库，则专门</a:t>
            </a:r>
            <a:r>
              <a:rPr lang="zh-CN" sz="1600">
                <a:solidFill>
                  <a:srgbClr val="0F1115">
                    <a:alpha val="100000"/>
                  </a:srgbClr>
                </a:solidFill>
                <a:highlight>
                  <a:srgbClr val="FFFFFF">
                    <a:alpha val="100000"/>
                  </a:srgbClr>
                </a:highlight>
                <a:latin typeface="quote-cjk-patch"/>
                <a:ea typeface="quote-cjk-patch"/>
                <a:cs typeface="+mj-cs"/>
              </a:rPr>
              <a:t>支持</a:t>
            </a:r>
            <a:r>
              <a:rPr sz="1600">
                <a:solidFill>
                  <a:srgbClr val="0F1115">
                    <a:alpha val="100000"/>
                  </a:srgbClr>
                </a:solidFill>
                <a:highlight>
                  <a:srgbClr val="FFFFFF">
                    <a:alpha val="100000"/>
                  </a:srgbClr>
                </a:highlight>
                <a:latin typeface="quote-cjk-patch"/>
                <a:ea typeface="quote-cjk-patch"/>
                <a:cs typeface="+mj-cs"/>
              </a:rPr>
              <a:t>我们关系复杂的知识图谱，用于深度匹配和关联分析</a:t>
            </a:r>
            <a:r>
              <a:rPr lang="zh-CN" sz="1600">
                <a:solidFill>
                  <a:srgbClr val="0F1115">
                    <a:alpha val="100000"/>
                  </a:srgbClr>
                </a:solidFill>
                <a:highlight>
                  <a:srgbClr val="FFFFFF">
                    <a:alpha val="100000"/>
                  </a:srgbClr>
                </a:highlight>
                <a:latin typeface="quote-cjk-patch"/>
                <a:ea typeface="quote-cjk-patch"/>
                <a:cs typeface="+mj-cs"/>
              </a:rPr>
              <a:t>学生所修课程和学生掌握的技能</a:t>
            </a:r>
            <a:r>
              <a:rPr sz="1600">
                <a:solidFill>
                  <a:srgbClr val="0F1115">
                    <a:alpha val="100000"/>
                  </a:srgbClr>
                </a:solidFill>
                <a:highlight>
                  <a:srgbClr val="FFFFFF">
                    <a:alpha val="100000"/>
                  </a:srgbClr>
                </a:highlight>
                <a:latin typeface="quote-cjk-patch"/>
                <a:ea typeface="quote-cjk-patch"/>
                <a:cs typeface="+mj-cs"/>
              </a:rPr>
              <a:t>。</a:t>
            </a:r>
            <a:endParaRPr/>
          </a:p>
          <a:p>
            <a:pPr marL="349758" algn="l">
              <a:buFont typeface="Arial" charset="0"/>
              <a:buChar char="•"/>
            </a:pPr>
            <a:r>
              <a:rPr sz="1600" b="1">
                <a:solidFill>
                  <a:srgbClr val="0F1115">
                    <a:alpha val="100000"/>
                  </a:srgbClr>
                </a:solidFill>
                <a:highlight>
                  <a:srgbClr val="FFFFFF">
                    <a:alpha val="100000"/>
                  </a:srgbClr>
                </a:highlight>
                <a:latin typeface="quote-cjk-patch"/>
                <a:ea typeface="quote-cjk-patch"/>
                <a:cs typeface="+mj-cs"/>
              </a:rPr>
              <a:t>MongoDB</a:t>
            </a:r>
            <a:r>
              <a:rPr sz="1600">
                <a:solidFill>
                  <a:srgbClr val="0F1115">
                    <a:alpha val="100000"/>
                  </a:srgbClr>
                </a:solidFill>
                <a:highlight>
                  <a:srgbClr val="FFFFFF">
                    <a:alpha val="100000"/>
                  </a:srgbClr>
                </a:highlight>
                <a:latin typeface="quote-cjk-patch"/>
                <a:ea typeface="quote-cjk-patch"/>
                <a:cs typeface="+mj-cs"/>
              </a:rPr>
              <a:t> 用来存放像对话记录这类半结构化的数据</a:t>
            </a:r>
            <a:endParaRPr/>
          </a:p>
          <a:p>
            <a:pPr marL="349758" algn="l">
              <a:buFont typeface="Arial" charset="0"/>
              <a:buChar char="•"/>
            </a:pPr>
            <a:r>
              <a:rPr sz="1600" b="1">
                <a:solidFill>
                  <a:srgbClr val="0F1115">
                    <a:alpha val="100000"/>
                  </a:srgbClr>
                </a:solidFill>
                <a:highlight>
                  <a:srgbClr val="FFFFFF">
                    <a:alpha val="100000"/>
                  </a:srgbClr>
                </a:highlight>
                <a:latin typeface="quote-cjk-patch"/>
                <a:ea typeface="quote-cjk-patch"/>
                <a:cs typeface="+mj-cs"/>
              </a:rPr>
              <a:t>Redis</a:t>
            </a:r>
            <a:r>
              <a:rPr sz="1600">
                <a:solidFill>
                  <a:srgbClr val="0F1115">
                    <a:alpha val="100000"/>
                  </a:srgbClr>
                </a:solidFill>
                <a:highlight>
                  <a:srgbClr val="FFFFFF">
                    <a:alpha val="100000"/>
                  </a:srgbClr>
                </a:highlight>
                <a:latin typeface="quote-cjk-patch"/>
                <a:ea typeface="quote-cjk-patch"/>
                <a:cs typeface="+mj-cs"/>
              </a:rPr>
              <a:t> 作为缓存和实时数据层，来应对高并发、低延迟的访问需求。</a:t>
            </a:r>
            <a:endParaRPr/>
          </a:p>
          <a:p>
            <a:pPr>
              <a:buNone/>
            </a:pPr>
            <a:endParaRPr sz="1600">
              <a:solidFill>
                <a:srgbClr val="0F1115">
                  <a:alpha val="100000"/>
                </a:srgbClr>
              </a:solidFill>
              <a:highlight>
                <a:srgbClr val="FFFFFF">
                  <a:alpha val="100000"/>
                </a:srgbClr>
              </a:highlight>
              <a:latin typeface="quote-cjk-patch"/>
              <a:ea typeface="quote-cjk-patch"/>
              <a:cs typeface="+mj-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备注占位符 43"/>
          <p:cNvSpPr>
            <a:spLocks noGrp="1"/>
          </p:cNvSpPr>
          <p:nvPr>
            <p:ph type="body"/>
          </p:nvPr>
        </p:nvSpPr>
        <p:spPr>
          <a:xfrm>
            <a:off x="0" y="0"/>
            <a:ext cx="177800" cy="444500"/>
          </a:xfrm>
          <a:prstGeom prst="rect">
            <a:avLst/>
          </a:prstGeom>
        </p:spPr>
        <p:txBody>
          <a:bodyPr/>
          <a:lstStyle/>
          <a:p>
            <a:pPr>
              <a:buNone/>
            </a:pPr>
            <a:r>
              <a:rPr lang="zh-CN"/>
              <a:t>最后是</a:t>
            </a:r>
            <a:r>
              <a:t>系统的部署架构。</a:t>
            </a:r>
          </a:p>
          <a:p>
            <a:pPr>
              <a:buNone/>
            </a:pPr>
            <a:r>
              <a:t>最</a:t>
            </a:r>
            <a:r>
              <a:rPr lang="zh-CN"/>
              <a:t>左侧</a:t>
            </a:r>
            <a:r>
              <a:t>是客户端设备节点，支持 Web 前端，用户通过 HTTPS 安全接入系统。</a:t>
            </a:r>
          </a:p>
          <a:p>
            <a:pPr>
              <a:buNone/>
            </a:pPr>
            <a:r>
              <a:t>所有请求首先进入 API 网关节点，由网关统一完成鉴权、路由和限流，保证系统在高并发下的稳定性。</a:t>
            </a:r>
          </a:p>
          <a:p>
            <a:pPr>
              <a:buNone/>
            </a:pPr>
            <a:r>
              <a:rPr lang="zh-CN"/>
              <a:t>最中间是</a:t>
            </a:r>
            <a:r>
              <a:t>核心应用节点</a:t>
            </a:r>
            <a:r>
              <a:rPr lang="zh-CN"/>
              <a:t>，它</a:t>
            </a:r>
            <a:r>
              <a:t>负责主要业务流程，包括组队、项目申请以及 AI 助手和推荐能力的协同处理。</a:t>
            </a:r>
          </a:p>
          <a:p>
            <a:pPr>
              <a:buNone/>
            </a:pPr>
            <a:r>
              <a:rPr lang="zh-CN"/>
              <a:t>最右侧</a:t>
            </a:r>
            <a:r>
              <a:t>数据服务节点提供关系数据库、缓存、图数据库等多种数据支撑，保证数据访问效率。</a:t>
            </a:r>
          </a:p>
          <a:p>
            <a:pPr>
              <a:buNone/>
            </a:pPr>
            <a:r>
              <a:t>系统同时对接外部服务节点</a:t>
            </a:r>
          </a:p>
          <a:p>
            <a:pPr>
              <a:buNone/>
            </a:pPr>
            <a:r>
              <a:t>最下层的监控与日志节点统一收集运行指标和日志，保障系统的可观测性和稳定运行。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幻灯片图像占位符 1"/>
          <p:cNvSpPr>
            <a:spLocks noGrp="1" noRot="1" noChangeAspect="1"/>
          </p:cNvSpPr>
          <p:nvPr>
            <p:ph type="sldImg" idx="2"/>
          </p:nvPr>
        </p:nvSpPr>
        <p:spPr/>
        <p:txBody>
          <a:bodyPr/>
          <a:lstStyle/>
          <a:p>
            <a:endParaRPr/>
          </a:p>
        </p:txBody>
      </p:sp>
      <p:sp>
        <p:nvSpPr>
          <p:cNvPr id="47"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备注占位符 48"/>
          <p:cNvSpPr>
            <a:spLocks noGrp="1"/>
          </p:cNvSpPr>
          <p:nvPr>
            <p:ph type="body"/>
          </p:nvPr>
        </p:nvSpPr>
        <p:spPr>
          <a:xfrm>
            <a:off x="0" y="0"/>
            <a:ext cx="177800" cy="444500"/>
          </a:xfrm>
          <a:prstGeom prst="rect">
            <a:avLst/>
          </a:prstGeom>
        </p:spPr>
        <p:txBody>
          <a:bodyPr/>
          <a:lstStyle/>
          <a:p>
            <a:pPr>
              <a:buNone/>
            </a:pPr>
            <a:r>
              <a:t>我们平台的登录是对接学校的统一身份认证系统，实现单点登录。</a:t>
            </a:r>
          </a:p>
          <a:p>
            <a:pPr>
              <a:buNone/>
            </a:pPr>
            <a:r>
              <a:t>整个过程基于 OAuth2 协议，用户访问平台时会先跳转到统一认证页面完成登录。</a:t>
            </a:r>
          </a:p>
          <a:p>
            <a:pPr>
              <a:buNone/>
            </a:pPr>
            <a:r>
              <a:t>认证成功后，系统通过授权码换取访问令牌，再用令牌获取用户的基本信息，从而自动完成登录。</a:t>
            </a:r>
          </a:p>
          <a:p>
            <a:pPr>
              <a:buNone/>
            </a:pPr>
            <a:r>
              <a:t>相关的认证、获取令牌和用户信息接口，统一由认证与用户中心子系统调用。</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p:nvPr>
        </p:nvSpPr>
        <p:spPr>
          <a:xfrm>
            <a:off x="0" y="0"/>
            <a:ext cx="177800" cy="444500"/>
          </a:xfrm>
          <a:prstGeom prst="rect">
            <a:avLst/>
          </a:prstGeom>
        </p:spPr>
        <p:txBody>
          <a:bodyPr/>
          <a:lstStyle/>
          <a:p>
            <a:pPr>
              <a:buNone/>
            </a:pPr>
            <a:r>
              <a:t>我们的课程组队功能是基于同济大学开放 API 平台实现的。</a:t>
            </a:r>
          </a:p>
          <a:p>
            <a:pPr>
              <a:buNone/>
            </a:pPr>
            <a:r>
              <a:t>通过教学任务查询和按课程号查询学生名单这两个接口，系统可以获取学生当学期的选课和教学班信息。</a:t>
            </a:r>
          </a:p>
          <a:p>
            <a:pPr>
              <a:buNone/>
            </a:pPr>
            <a:r>
              <a:t>这样可以保证组队只发生在学生真实选修的课程里，数据也是实时返回的，准确性比较高。</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备注占位符 3"/>
          <p:cNvSpPr>
            <a:spLocks noGrp="1"/>
          </p:cNvSpPr>
          <p:nvPr>
            <p:ph type="body"/>
          </p:nvPr>
        </p:nvSpPr>
        <p:spPr>
          <a:xfrm>
            <a:off x="0" y="0"/>
            <a:ext cx="177800" cy="444500"/>
          </a:xfrm>
          <a:prstGeom prst="rect">
            <a:avLst/>
          </a:prstGeom>
        </p:spPr>
        <p:txBody>
          <a:bodyPr/>
          <a:lstStyle/>
          <a:p>
            <a:pPr>
              <a:buNone/>
            </a:pPr>
            <a:r>
              <a:t>因为 SITP 平台本身不提供对外的 API，而且只能在校园网环境下、通过统一身份认证访问，所以我们采用的是爬虫方式来获取数据。</a:t>
            </a:r>
          </a:p>
          <a:p>
            <a:pPr>
              <a:buNone/>
            </a:pPr>
            <a:r>
              <a:t>具体来说，科研情报子系统会在已完成统一认证的会话内，使用学校授权的账号模拟浏览器访问 SITP 页面，解析 HTML 内容并提取项目数据。</a:t>
            </a:r>
          </a:p>
          <a:p>
            <a:pPr>
              <a:buNone/>
            </a:pPr>
            <a:r>
              <a:t>采集到的数据会经过清洗和结构化处理后存入本地数据库，核心系统只通过内部接口读取这些已同步的数据。</a:t>
            </a:r>
          </a:p>
          <a:p>
            <a:pPr>
              <a:buNone/>
            </a:pPr>
            <a:r>
              <a:t>整个过程都部署在校园网或 VPN 环境中，并且控制访问频率，</a:t>
            </a:r>
            <a:r>
              <a:rPr lang="zh-CN"/>
              <a:t>需要</a:t>
            </a:r>
            <a:r>
              <a:t>符合学校的信息安全规范。</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a:p>
        </p:txBody>
      </p:sp>
      <p:sp>
        <p:nvSpPr>
          <p:cNvPr id="4" name="日期占位符 3"/>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65" name="标题 1"/>
          <p:cNvSpPr>
            <a:spLocks noGrp="1"/>
          </p:cNvSpPr>
          <p:nvPr>
            <p:ph type="title"/>
          </p:nvPr>
        </p:nvSpPr>
        <p:spPr/>
        <p:txBody>
          <a:bodyPr/>
          <a:lstStyle/>
          <a:p>
            <a:r>
              <a:rPr lang="zh-CN" altLang="en-US"/>
              <a:t>单击此处编辑母版标题样式</a:t>
            </a:r>
            <a:endParaRPr/>
          </a:p>
        </p:txBody>
      </p:sp>
      <p:sp>
        <p:nvSpPr>
          <p:cNvPr id="66" name="竖排文字占位符 2"/>
          <p:cNvSpPr>
            <a:spLocks noGrp="1"/>
          </p:cNvSpPr>
          <p:nvPr>
            <p:ph type="body" orient="vert" idx="1" hasCustomPrompt="1"/>
          </p:nvPr>
        </p:nvSpPr>
        <p:spPr/>
        <p:txBody>
          <a:bodyPr vert="eaVert"/>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67" name="日期占位符 3"/>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68" name="页脚占位符 4"/>
          <p:cNvSpPr>
            <a:spLocks noGrp="1"/>
          </p:cNvSpPr>
          <p:nvPr>
            <p:ph type="ftr" sz="quarter" idx="11"/>
          </p:nvPr>
        </p:nvSpPr>
        <p:spPr/>
        <p:txBody>
          <a:bodyPr/>
          <a:lstStyle/>
          <a:p>
            <a:endParaRPr lang="zh-CN" altLang="en-US"/>
          </a:p>
        </p:txBody>
      </p:sp>
      <p:sp>
        <p:nvSpPr>
          <p:cNvPr id="69"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a:p>
        </p:txBody>
      </p:sp>
      <p:sp>
        <p:nvSpPr>
          <p:cNvPr id="1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6" name="日期占位符 3"/>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endParaRPr/>
          </a:p>
        </p:txBody>
      </p:sp>
      <p:sp>
        <p:nvSpPr>
          <p:cNvPr id="9" name="内容占位符 2"/>
          <p:cNvSpPr>
            <a:spLocks noGrp="1"/>
          </p:cNvSpPr>
          <p:nvPr>
            <p:ph idx="1" hasCustomPrompt="1"/>
          </p:nvPr>
        </p:nvSpPr>
        <p:spPr/>
        <p:txBody>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 name="日期占位符 3"/>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a:p>
        </p:txBody>
      </p:sp>
      <p:sp>
        <p:nvSpPr>
          <p:cNvPr id="21"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a:p>
        </p:txBody>
      </p:sp>
      <p:sp>
        <p:nvSpPr>
          <p:cNvPr id="22" name="日期占位符 3"/>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p:txBody>
          <a:bodyPr/>
          <a:lstStyle/>
          <a:p>
            <a:r>
              <a:rPr lang="zh-CN" altLang="en-US"/>
              <a:t>单击此处编辑母版标题样式</a:t>
            </a:r>
            <a:endParaRPr/>
          </a:p>
        </p:txBody>
      </p:sp>
      <p:sp>
        <p:nvSpPr>
          <p:cNvPr id="27"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28"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29" name="日期占位符 4"/>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839788" y="365125"/>
            <a:ext cx="10515600" cy="1325563"/>
          </a:xfrm>
        </p:spPr>
        <p:txBody>
          <a:bodyPr/>
          <a:lstStyle/>
          <a:p>
            <a:r>
              <a:rPr lang="zh-CN" altLang="en-US"/>
              <a:t>单击此处编辑母版标题样式</a:t>
            </a:r>
            <a:endParaRPr/>
          </a:p>
        </p:txBody>
      </p:sp>
      <p:sp>
        <p:nvSpPr>
          <p:cNvPr id="34"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a:p>
        </p:txBody>
      </p:sp>
      <p:sp>
        <p:nvSpPr>
          <p:cNvPr id="35"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6"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a:p>
        </p:txBody>
      </p:sp>
      <p:sp>
        <p:nvSpPr>
          <p:cNvPr id="37"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8" name="日期占位符 6"/>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p:txBody>
          <a:bodyPr/>
          <a:lstStyle/>
          <a:p>
            <a:r>
              <a:rPr lang="zh-CN" altLang="en-US"/>
              <a:t>单击此处编辑母版标题样式</a:t>
            </a:r>
            <a:endParaRPr/>
          </a:p>
        </p:txBody>
      </p:sp>
      <p:sp>
        <p:nvSpPr>
          <p:cNvPr id="43" name="日期占位符 2"/>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48" name="页脚占位符 2"/>
          <p:cNvSpPr>
            <a:spLocks noGrp="1"/>
          </p:cNvSpPr>
          <p:nvPr>
            <p:ph type="ftr" sz="quarter" idx="11"/>
          </p:nvPr>
        </p:nvSpPr>
        <p:spPr/>
        <p:txBody>
          <a:bodyPr/>
          <a:lstStyle/>
          <a:p>
            <a:endParaRPr lang="zh-CN" altLang="en-US"/>
          </a:p>
        </p:txBody>
      </p:sp>
      <p:sp>
        <p:nvSpPr>
          <p:cNvPr id="49" name="灯片编号占位符 3"/>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5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a:p>
        </p:txBody>
      </p:sp>
      <p:sp>
        <p:nvSpPr>
          <p:cNvPr id="52"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53"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a:p>
        </p:txBody>
      </p:sp>
      <p:sp>
        <p:nvSpPr>
          <p:cNvPr id="54" name="日期占位符 4"/>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55" name="页脚占位符 5"/>
          <p:cNvSpPr>
            <a:spLocks noGrp="1"/>
          </p:cNvSpPr>
          <p:nvPr>
            <p:ph type="ftr" sz="quarter" idx="11"/>
          </p:nvPr>
        </p:nvSpPr>
        <p:spPr/>
        <p:txBody>
          <a:bodyPr/>
          <a:lstStyle/>
          <a:p>
            <a:endParaRPr lang="zh-CN" altLang="en-US"/>
          </a:p>
        </p:txBody>
      </p:sp>
      <p:sp>
        <p:nvSpPr>
          <p:cNvPr id="56"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5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a:p>
        </p:txBody>
      </p:sp>
      <p:sp>
        <p:nvSpPr>
          <p:cNvPr id="59"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0"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a:p>
        </p:txBody>
      </p:sp>
      <p:sp>
        <p:nvSpPr>
          <p:cNvPr id="61" name="日期占位符 4"/>
          <p:cNvSpPr>
            <a:spLocks noGrp="1"/>
          </p:cNvSpPr>
          <p:nvPr>
            <p:ph type="dt" sz="half" idx="10"/>
          </p:nvPr>
        </p:nvSpPr>
        <p:spPr/>
        <p:txBody>
          <a:bodyPr/>
          <a:lstStyle/>
          <a:p>
            <a:fld id="{8A00DB71-65C4-411D-88A2-6FD01D81A8D5}" type="datetimeFigureOut">
              <a:rPr lang="zh-CN" altLang="en-US" smtClean="0"/>
              <a:t>2025/12/29</a:t>
            </a:fld>
            <a:endParaRPr lang="zh-CN" altLang="en-US"/>
          </a:p>
        </p:txBody>
      </p:sp>
      <p:sp>
        <p:nvSpPr>
          <p:cNvPr id="62" name="页脚占位符 5"/>
          <p:cNvSpPr>
            <a:spLocks noGrp="1"/>
          </p:cNvSpPr>
          <p:nvPr>
            <p:ph type="ftr" sz="quarter" idx="11"/>
          </p:nvPr>
        </p:nvSpPr>
        <p:spPr/>
        <p:txBody>
          <a:bodyPr/>
          <a:lstStyle/>
          <a:p>
            <a:endParaRPr lang="zh-CN" altLang="en-US"/>
          </a:p>
        </p:txBody>
      </p:sp>
      <p:sp>
        <p:nvSpPr>
          <p:cNvPr id="63"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0DB71-65C4-411D-88A2-6FD01D81A8D5}" type="datetimeFigureOut">
              <a:rPr lang="zh-CN" altLang="en-US" smtClean="0"/>
              <a:t>2025/12/29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BA55D-44A2-491C-B000-977970E238D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30.png30"/>
          <p:cNvPicPr>
            <a:picLocks noChangeAspect="1"/>
          </p:cNvPicPr>
          <p:nvPr/>
        </p:nvPicPr>
        <p:blipFill>
          <a:blip r:embed="rId2"/>
          <a:srcRect l="24372" r="24372"/>
          <a:stretch>
            <a:fillRect/>
          </a:stretch>
        </p:blipFill>
        <p:spPr>
          <a:xfrm>
            <a:off x="0" y="0"/>
            <a:ext cx="6248400" cy="6855882"/>
          </a:xfrm>
          <a:prstGeom prst="rect">
            <a:avLst/>
          </a:prstGeom>
        </p:spPr>
      </p:pic>
      <p:sp>
        <p:nvSpPr>
          <p:cNvPr id="3" name="任意多边形: 形状 21"/>
          <p:cNvSpPr/>
          <p:nvPr/>
        </p:nvSpPr>
        <p:spPr>
          <a:xfrm>
            <a:off x="4937726" y="1636793"/>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645150" y="1985283"/>
            <a:ext cx="6451600" cy="1263650"/>
          </a:xfrm>
          <a:prstGeom prst="rect">
            <a:avLst/>
          </a:prstGeom>
          <a:noFill/>
        </p:spPr>
        <p:txBody>
          <a:bodyPr wrap="square" rtlCol="0">
            <a:spAutoFit/>
          </a:bodyPr>
          <a:lstStyle/>
          <a:p>
            <a:pPr algn="r">
              <a:lnSpc>
                <a:spcPct val="120000"/>
              </a:lnSpc>
            </a:pPr>
            <a:r>
              <a:rPr lang="zh-CN" sz="4000" b="1" spc="100">
                <a:solidFill>
                  <a:srgbClr val="988563">
                    <a:alpha val="100000"/>
                  </a:srgbClr>
                </a:solidFill>
                <a:latin typeface="微软雅黑 Light"/>
                <a:ea typeface="微软雅黑 Light"/>
                <a:cs typeface="+mn-cs"/>
              </a:rPr>
              <a:t>系统分析与设计期末汇报</a:t>
            </a:r>
            <a:r>
              <a:rPr lang="en-US" sz="4000" b="1" spc="100">
                <a:solidFill>
                  <a:srgbClr val="988563">
                    <a:alpha val="100000"/>
                  </a:srgbClr>
                </a:solidFill>
                <a:latin typeface="微软雅黑 Light"/>
                <a:ea typeface="微软雅黑 Light"/>
                <a:cs typeface="+mn-cs"/>
              </a:rPr>
              <a:t>                      </a:t>
            </a:r>
            <a:r>
              <a:rPr lang="en-US" sz="2400" b="1" spc="100">
                <a:solidFill>
                  <a:srgbClr val="988563">
                    <a:alpha val="100000"/>
                  </a:srgbClr>
                </a:solidFill>
                <a:latin typeface="微软雅黑 Light"/>
                <a:ea typeface="微软雅黑 Light"/>
                <a:cs typeface="+mn-cs"/>
              </a:rPr>
              <a:t>——</a:t>
            </a:r>
            <a:r>
              <a:rPr lang="zh-CN" sz="2400" b="1" spc="100">
                <a:solidFill>
                  <a:srgbClr val="988563">
                    <a:alpha val="100000"/>
                  </a:srgbClr>
                </a:solidFill>
                <a:latin typeface="微软雅黑 Light"/>
                <a:ea typeface="微软雅黑 Light"/>
                <a:cs typeface="+mn-cs"/>
              </a:rPr>
              <a:t>校园智联平台</a:t>
            </a:r>
            <a:endParaRPr/>
          </a:p>
        </p:txBody>
      </p:sp>
      <p:sp>
        <p:nvSpPr>
          <p:cNvPr id="5" name="文本框 5"/>
          <p:cNvSpPr txBox="1"/>
          <p:nvPr/>
        </p:nvSpPr>
        <p:spPr>
          <a:xfrm>
            <a:off x="9406945" y="3487058"/>
            <a:ext cx="2533650" cy="1892300"/>
          </a:xfrm>
          <a:prstGeom prst="rect">
            <a:avLst/>
          </a:prstGeom>
          <a:noFill/>
          <a:ln>
            <a:noFill/>
          </a:ln>
        </p:spPr>
        <p:txBody>
          <a:bodyPr wrap="square" rtlCol="0">
            <a:spAutoFit/>
          </a:bodyPr>
          <a:lstStyle/>
          <a:p>
            <a:r>
              <a:rPr lang="en-US" sz="2000">
                <a:solidFill>
                  <a:srgbClr val="333740">
                    <a:alpha val="100000"/>
                  </a:srgbClr>
                </a:solidFill>
                <a:latin typeface="微软雅黑 Light"/>
                <a:ea typeface="微软雅黑 Light"/>
                <a:cs typeface="+mn-cs"/>
              </a:rPr>
              <a:t>T16:</a:t>
            </a:r>
            <a:endParaRPr/>
          </a:p>
          <a:p>
            <a:r>
              <a:rPr lang="en-US" sz="2000">
                <a:solidFill>
                  <a:srgbClr val="333740">
                    <a:alpha val="100000"/>
                  </a:srgbClr>
                </a:solidFill>
                <a:latin typeface="微软雅黑 Light"/>
                <a:ea typeface="微软雅黑 Light"/>
                <a:cs typeface="+mn-cs"/>
              </a:rPr>
              <a:t>2350238 </a:t>
            </a:r>
            <a:r>
              <a:rPr lang="zh-CN" sz="2000">
                <a:solidFill>
                  <a:srgbClr val="333740">
                    <a:alpha val="100000"/>
                  </a:srgbClr>
                </a:solidFill>
                <a:latin typeface="微软雅黑 Light"/>
                <a:ea typeface="微软雅黑 Light"/>
                <a:cs typeface="+mn-cs"/>
              </a:rPr>
              <a:t>乐雨晗</a:t>
            </a:r>
            <a:endParaRPr/>
          </a:p>
          <a:p>
            <a:r>
              <a:rPr lang="en-US" sz="2000">
                <a:solidFill>
                  <a:srgbClr val="333740">
                    <a:alpha val="100000"/>
                  </a:srgbClr>
                </a:solidFill>
                <a:latin typeface="微软雅黑 Light"/>
                <a:ea typeface="微软雅黑 Light"/>
                <a:cs typeface="+mn-cs"/>
              </a:rPr>
              <a:t>2350239 </a:t>
            </a:r>
            <a:r>
              <a:rPr lang="zh-CN" sz="2000">
                <a:solidFill>
                  <a:srgbClr val="333740">
                    <a:alpha val="100000"/>
                  </a:srgbClr>
                </a:solidFill>
                <a:latin typeface="微软雅黑 Light"/>
                <a:ea typeface="微软雅黑 Light"/>
                <a:cs typeface="+mn-cs"/>
              </a:rPr>
              <a:t>朱程榕</a:t>
            </a:r>
            <a:endParaRPr/>
          </a:p>
          <a:p>
            <a:r>
              <a:rPr lang="en-US" sz="2000">
                <a:solidFill>
                  <a:srgbClr val="333740">
                    <a:alpha val="100000"/>
                  </a:srgbClr>
                </a:solidFill>
                <a:latin typeface="微软雅黑 Light"/>
                <a:ea typeface="微软雅黑 Light"/>
                <a:cs typeface="+mn-cs"/>
              </a:rPr>
              <a:t>2353567 董钰洁</a:t>
            </a:r>
            <a:endParaRPr/>
          </a:p>
          <a:p>
            <a:r>
              <a:rPr lang="en-US" sz="2000">
                <a:solidFill>
                  <a:srgbClr val="333740">
                    <a:alpha val="100000"/>
                  </a:srgbClr>
                </a:solidFill>
                <a:latin typeface="微软雅黑 Light"/>
                <a:ea typeface="微软雅黑 Light"/>
                <a:cs typeface="+mn-cs"/>
              </a:rPr>
              <a:t>2354093 李雪菲</a:t>
            </a:r>
            <a:r>
              <a:rPr lang="en-US" sz="1800">
                <a:solidFill>
                  <a:srgbClr val="333740">
                    <a:alpha val="100000"/>
                  </a:srgbClr>
                </a:solidFill>
                <a:latin typeface="微软雅黑 Light"/>
                <a:ea typeface="微软雅黑 Light"/>
                <a:cs typeface="+mn-cs"/>
              </a:rPr>
              <a:t>
</a:t>
            </a:r>
            <a:endParaRPr/>
          </a:p>
        </p:txBody>
      </p:sp>
      <p:sp>
        <p:nvSpPr>
          <p:cNvPr id="6" name="矩形 6"/>
          <p:cNvSpPr/>
          <p:nvPr/>
        </p:nvSpPr>
        <p:spPr>
          <a:xfrm>
            <a:off x="2337719" y="2617108"/>
            <a:ext cx="2889250" cy="1739900"/>
          </a:xfrm>
          <a:prstGeom prst="rect">
            <a:avLst/>
          </a:prstGeom>
        </p:spPr>
        <p:txBody>
          <a:bodyPr wrap="square">
            <a:spAutoFit/>
          </a:bodyPr>
          <a:lstStyle/>
          <a:p>
            <a:pPr algn="r"/>
            <a:r>
              <a:rPr lang="en-US" sz="3600" b="1">
                <a:solidFill>
                  <a:schemeClr val="bg1">
                    <a:alpha val="100000"/>
                  </a:schemeClr>
                </a:solidFill>
                <a:latin typeface="Century Gothic"/>
                <a:ea typeface="等线"/>
                <a:cs typeface="+mn-cs"/>
              </a:rPr>
              <a:t>System Analysis and Design</a:t>
            </a:r>
            <a:endParaRPr/>
          </a:p>
        </p:txBody>
      </p:sp>
      <p:pic>
        <p:nvPicPr>
          <p:cNvPr id="7"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文本框 6"/>
          <p:cNvSpPr txBox="1"/>
          <p:nvPr/>
        </p:nvSpPr>
        <p:spPr>
          <a:xfrm>
            <a:off x="206843" y="242888"/>
            <a:ext cx="6534150"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接口设计</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外部服务接口</a:t>
            </a:r>
            <a:endParaRPr/>
          </a:p>
        </p:txBody>
      </p:sp>
      <p:graphicFrame>
        <p:nvGraphicFramePr>
          <p:cNvPr id="11" name="表格 10"/>
          <p:cNvGraphicFramePr/>
          <p:nvPr/>
        </p:nvGraphicFramePr>
        <p:xfrm>
          <a:off x="508000" y="2968318"/>
          <a:ext cx="11176000" cy="1926590"/>
        </p:xfrm>
        <a:graphic>
          <a:graphicData uri="http://schemas.openxmlformats.org/drawingml/2006/table">
            <a:tbl>
              <a:tblPr firstRow="1" bandRow="1">
                <a:tableStyleId>{BDBED569-4797-4DF1-A0F4-6AAB3CD982D8}</a:tableStyleId>
              </a:tblPr>
              <a:tblGrid>
                <a:gridCol w="2311400">
                  <a:extLst>
                    <a:ext uri="{9D8B030D-6E8A-4147-A177-3AD203B41FA5}">
                      <a16:colId xmlns:a16="http://schemas.microsoft.com/office/drawing/2014/main" val="1"/>
                    </a:ext>
                  </a:extLst>
                </a:gridCol>
                <a:gridCol w="844550">
                  <a:extLst>
                    <a:ext uri="{9D8B030D-6E8A-4147-A177-3AD203B41FA5}">
                      <a16:colId xmlns:a16="http://schemas.microsoft.com/office/drawing/2014/main" val="2"/>
                    </a:ext>
                  </a:extLst>
                </a:gridCol>
                <a:gridCol w="3429000">
                  <a:extLst>
                    <a:ext uri="{9D8B030D-6E8A-4147-A177-3AD203B41FA5}">
                      <a16:colId xmlns:a16="http://schemas.microsoft.com/office/drawing/2014/main" val="3"/>
                    </a:ext>
                  </a:extLst>
                </a:gridCol>
                <a:gridCol w="2654300">
                  <a:extLst>
                    <a:ext uri="{9D8B030D-6E8A-4147-A177-3AD203B41FA5}">
                      <a16:colId xmlns:a16="http://schemas.microsoft.com/office/drawing/2014/main" val="4"/>
                    </a:ext>
                  </a:extLst>
                </a:gridCol>
                <a:gridCol w="1936750">
                  <a:extLst>
                    <a:ext uri="{9D8B030D-6E8A-4147-A177-3AD203B41FA5}">
                      <a16:colId xmlns:a16="http://schemas.microsoft.com/office/drawing/2014/main" val="5"/>
                    </a:ext>
                  </a:extLst>
                </a:gridCol>
              </a:tblGrid>
              <a:tr h="330200">
                <a:tc>
                  <a:txBody>
                    <a:bodyPr/>
                    <a:lstStyle/>
                    <a:p>
                      <a:r>
                        <a:rPr b="1">
                          <a:solidFill>
                            <a:srgbClr val="000000">
                              <a:alpha val="100000"/>
                            </a:srgbClr>
                          </a:solidFill>
                          <a:highlight>
                            <a:srgbClr val="F5F7FA">
                              <a:alpha val="100000"/>
                            </a:srgbClr>
                          </a:highlight>
                          <a:latin typeface="PingFang SC"/>
                          <a:ea typeface="PingFang SC"/>
                        </a:rPr>
                        <a:t>接口名称</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方法</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路径</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说明</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调用子系统</a:t>
                      </a:r>
                      <a:endParaRPr/>
                    </a:p>
                  </a:txBody>
                  <a:tcPr>
                    <a:solidFill>
                      <a:srgbClr val="F5F7FA"/>
                    </a:solidFill>
                  </a:tcPr>
                </a:tc>
                <a:extLst>
                  <a:ext uri="{0D108BD9-81ED-4DB2-BD59-A6C34878D82A}">
                    <a16:rowId xmlns:a16="http://schemas.microsoft.com/office/drawing/2014/main" val="1"/>
                  </a:ext>
                </a:extLst>
              </a:tr>
              <a:tr h="920750">
                <a:tc>
                  <a:txBody>
                    <a:bodyPr/>
                    <a:lstStyle/>
                    <a:p>
                      <a:r>
                        <a:rPr>
                          <a:solidFill>
                            <a:srgbClr val="000000">
                              <a:alpha val="100000"/>
                            </a:srgbClr>
                          </a:solidFill>
                          <a:latin typeface="PingFang SC"/>
                          <a:ea typeface="PingFang SC"/>
                        </a:rPr>
                        <a:t>本科生教学任务</a:t>
                      </a:r>
                      <a:endParaRPr/>
                    </a:p>
                  </a:txBody>
                  <a:tcPr/>
                </a:tc>
                <a:tc>
                  <a:txBody>
                    <a:bodyPr/>
                    <a:lstStyle/>
                    <a:p>
                      <a:r>
                        <a:rPr>
                          <a:solidFill>
                            <a:srgbClr val="000000">
                              <a:alpha val="100000"/>
                            </a:srgbClr>
                          </a:solidFill>
                          <a:latin typeface="PingFang SC"/>
                          <a:ea typeface="PingFang SC"/>
                        </a:rPr>
                        <a:t>GET</a:t>
                      </a:r>
                      <a:endParaRPr/>
                    </a:p>
                  </a:txBody>
                  <a:tcPr/>
                </a:tc>
                <a:tc>
                  <a:txBody>
                    <a:bodyPr/>
                    <a:lstStyle/>
                    <a:p>
                      <a:r>
                        <a:rPr>
                          <a:solidFill>
                            <a:srgbClr val="000000">
                              <a:alpha val="100000"/>
                            </a:srgbClr>
                          </a:solidFill>
                          <a:latin typeface="PingFang SC"/>
                          <a:ea typeface="PingFang SC"/>
                        </a:rPr>
                        <a:t>https://api.tongji.edu.cn/v1/rt/onetongji/manual_arrange</a:t>
                      </a:r>
                      <a:endParaRPr/>
                    </a:p>
                  </a:txBody>
                  <a:tcPr/>
                </a:tc>
                <a:tc>
                  <a:txBody>
                    <a:bodyPr/>
                    <a:lstStyle/>
                    <a:p>
                      <a:r>
                        <a:rPr>
                          <a:solidFill>
                            <a:srgbClr val="000000">
                              <a:alpha val="100000"/>
                            </a:srgbClr>
                          </a:solidFill>
                          <a:latin typeface="PingFang SC"/>
                          <a:ea typeface="PingFang SC"/>
                        </a:rPr>
                        <a:t>获取本科生某个学期的教学任务信息</a:t>
                      </a:r>
                      <a:endParaRPr/>
                    </a:p>
                  </a:txBody>
                  <a:tcPr/>
                </a:tc>
                <a:tc>
                  <a:txBody>
                    <a:bodyPr/>
                    <a:lstStyle/>
                    <a:p>
                      <a:r>
                        <a:rPr>
                          <a:solidFill>
                            <a:srgbClr val="000000">
                              <a:alpha val="100000"/>
                            </a:srgbClr>
                          </a:solidFill>
                          <a:latin typeface="PingFang SC"/>
                          <a:ea typeface="PingFang SC"/>
                        </a:rPr>
                        <a:t>课程组队子系统</a:t>
                      </a:r>
                      <a:endParaRPr/>
                    </a:p>
                  </a:txBody>
                  <a:tcPr/>
                </a:tc>
                <a:extLst>
                  <a:ext uri="{0D108BD9-81ED-4DB2-BD59-A6C34878D82A}">
                    <a16:rowId xmlns:a16="http://schemas.microsoft.com/office/drawing/2014/main" val="2"/>
                  </a:ext>
                </a:extLst>
              </a:tr>
              <a:tr h="520700">
                <a:tc>
                  <a:txBody>
                    <a:bodyPr/>
                    <a:lstStyle/>
                    <a:p>
                      <a:r>
                        <a:rPr>
                          <a:solidFill>
                            <a:srgbClr val="000000">
                              <a:alpha val="100000"/>
                            </a:srgbClr>
                          </a:solidFill>
                          <a:latin typeface="PingFang SC"/>
                          <a:ea typeface="PingFang SC"/>
                        </a:rPr>
                        <a:t>根据课程编号查询学生名单</a:t>
                      </a:r>
                      <a:endParaRPr/>
                    </a:p>
                  </a:txBody>
                  <a:tcPr/>
                </a:tc>
                <a:tc>
                  <a:txBody>
                    <a:bodyPr/>
                    <a:lstStyle/>
                    <a:p>
                      <a:r>
                        <a:rPr>
                          <a:solidFill>
                            <a:srgbClr val="000000">
                              <a:alpha val="100000"/>
                            </a:srgbClr>
                          </a:solidFill>
                          <a:latin typeface="PingFang SC"/>
                          <a:ea typeface="PingFang SC"/>
                        </a:rPr>
                        <a:t>GET</a:t>
                      </a:r>
                      <a:endParaRPr/>
                    </a:p>
                  </a:txBody>
                  <a:tcPr/>
                </a:tc>
                <a:tc>
                  <a:txBody>
                    <a:bodyPr/>
                    <a:lstStyle/>
                    <a:p>
                      <a:r>
                        <a:rPr>
                          <a:solidFill>
                            <a:srgbClr val="000000">
                              <a:alpha val="100000"/>
                            </a:srgbClr>
                          </a:solidFill>
                          <a:latin typeface="PingFang SC"/>
                          <a:ea typeface="PingFang SC"/>
                        </a:rPr>
                        <a:t>https://api.tongji.edu.cn/v2/rt/teaching_info/student_by_courseno</a:t>
                      </a:r>
                      <a:endParaRPr/>
                    </a:p>
                  </a:txBody>
                  <a:tcPr/>
                </a:tc>
                <a:tc>
                  <a:txBody>
                    <a:bodyPr/>
                    <a:lstStyle/>
                    <a:p>
                      <a:r>
                        <a:rPr>
                          <a:solidFill>
                            <a:srgbClr val="000000">
                              <a:alpha val="100000"/>
                            </a:srgbClr>
                          </a:solidFill>
                          <a:latin typeface="PingFang SC"/>
                          <a:ea typeface="PingFang SC"/>
                        </a:rPr>
                        <a:t>根据课程编号查询当前学期所有上课学生名单</a:t>
                      </a:r>
                      <a:endParaRPr/>
                    </a:p>
                  </a:txBody>
                  <a:tcPr/>
                </a:tc>
                <a:tc>
                  <a:txBody>
                    <a:bodyPr/>
                    <a:lstStyle/>
                    <a:p>
                      <a:r>
                        <a:rPr>
                          <a:solidFill>
                            <a:srgbClr val="000000">
                              <a:alpha val="100000"/>
                            </a:srgbClr>
                          </a:solidFill>
                          <a:latin typeface="PingFang SC"/>
                          <a:ea typeface="PingFang SC"/>
                        </a:rPr>
                        <a:t>课程组队子系统</a:t>
                      </a:r>
                      <a:endParaRPr/>
                    </a:p>
                  </a:txBody>
                  <a:tcPr/>
                </a:tc>
                <a:extLst>
                  <a:ext uri="{0D108BD9-81ED-4DB2-BD59-A6C34878D82A}">
                    <a16:rowId xmlns:a16="http://schemas.microsoft.com/office/drawing/2014/main" val="3"/>
                  </a:ext>
                </a:extLst>
              </a:tr>
            </a:tbl>
          </a:graphicData>
        </a:graphic>
      </p:graphicFrame>
      <p:sp>
        <p:nvSpPr>
          <p:cNvPr id="12" name="文本框 11"/>
          <p:cNvSpPr txBox="1"/>
          <p:nvPr/>
        </p:nvSpPr>
        <p:spPr>
          <a:xfrm>
            <a:off x="339266" y="776288"/>
            <a:ext cx="6096000" cy="914400"/>
          </a:xfrm>
          <a:prstGeom prst="rect">
            <a:avLst/>
          </a:prstGeom>
        </p:spPr>
        <p:txBody>
          <a:bodyPr>
            <a:spAutoFit/>
          </a:bodyPr>
          <a:lstStyle/>
          <a:p>
            <a:r>
              <a:rPr lang="zh-CN" b="1">
                <a:solidFill>
                  <a:srgbClr val="806000">
                    <a:alpha val="100000"/>
                  </a:srgbClr>
                </a:solidFill>
              </a:rPr>
              <a:t>同济大学开放</a:t>
            </a:r>
            <a:r>
              <a:rPr lang="en-US" b="1">
                <a:solidFill>
                  <a:srgbClr val="806000">
                    <a:alpha val="100000"/>
                  </a:srgbClr>
                </a:solidFill>
              </a:rPr>
              <a:t>API</a:t>
            </a:r>
            <a:r>
              <a:rPr lang="zh-CN" b="1">
                <a:solidFill>
                  <a:srgbClr val="806000">
                    <a:alpha val="100000"/>
                  </a:srgbClr>
                </a:solidFill>
              </a:rPr>
              <a:t>平台接口：</a:t>
            </a:r>
            <a:endParaRPr/>
          </a:p>
          <a:p>
            <a:endParaRPr/>
          </a:p>
          <a:p>
            <a:endParaRPr lang="en-US" b="1">
              <a:solidFill>
                <a:srgbClr val="806000">
                  <a:alpha val="100000"/>
                </a:srgbClr>
              </a:solidFill>
            </a:endParaRPr>
          </a:p>
        </p:txBody>
      </p:sp>
      <p:sp>
        <p:nvSpPr>
          <p:cNvPr id="13" name="文本框 12"/>
          <p:cNvSpPr txBox="1"/>
          <p:nvPr/>
        </p:nvSpPr>
        <p:spPr>
          <a:xfrm>
            <a:off x="489702" y="1599296"/>
            <a:ext cx="10909300" cy="1003300"/>
          </a:xfrm>
          <a:prstGeom prst="rect">
            <a:avLst/>
          </a:prstGeom>
          <a:ln w="12700">
            <a:prstDash val="solid"/>
          </a:ln>
        </p:spPr>
        <p:txBody>
          <a:bodyPr wrap="square">
            <a:spAutoFit/>
          </a:bodyPr>
          <a:lstStyle/>
          <a:p>
            <a:pPr marL="0" lvl="0" indent="0" algn="l" defTabSz="914400">
              <a:lnSpc>
                <a:spcPts val="2400"/>
              </a:lnSpc>
              <a:spcBef>
                <a:spcPts val="0"/>
              </a:spcBef>
              <a:spcAft>
                <a:spcPts val="0"/>
              </a:spcAft>
              <a:defRPr sz="1800">
                <a:solidFill>
                  <a:schemeClr val="tx1">
                    <a:alpha val="100000"/>
                  </a:schemeClr>
                </a:solidFill>
                <a:latin typeface="等线"/>
                <a:ea typeface="等线"/>
                <a:cs typeface="+mn-cs"/>
              </a:defRPr>
            </a:pPr>
            <a:r>
              <a:rPr lang="en-US" sz="1600" b="0" i="0" u="none" strike="noStrike">
                <a:solidFill>
                  <a:srgbClr val="3B3B3B">
                    <a:alpha val="100000"/>
                  </a:srgbClr>
                </a:solidFill>
                <a:latin typeface="-apple-system"/>
                <a:ea typeface="-apple-system"/>
                <a:cs typeface="+mn-cs"/>
              </a:rPr>
              <a:t>         </a:t>
            </a:r>
            <a:r>
              <a:rPr lang="zh-CN" sz="1600" b="0" i="0" u="none" strike="noStrike">
                <a:solidFill>
                  <a:srgbClr val="3B3B3B">
                    <a:alpha val="100000"/>
                  </a:srgbClr>
                </a:solidFill>
                <a:latin typeface="-apple-system"/>
                <a:ea typeface="-apple-system"/>
                <a:cs typeface="+mn-cs"/>
              </a:rPr>
              <a:t>课程组队功能依赖于同济大学开放API平台提供的课程信息。平台提供了本科生教学任务查询、根据课程编号查询学生名单等接口，使系统能够准确获取学生当学期的选课信息和教学班学生信息，确保组队功能仅在学生实际选修的课程范围内进行。平台采用客户端模式认证，接口返回实时数据，支持分页查询。</a:t>
            </a: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文本框 6"/>
          <p:cNvSpPr txBox="1"/>
          <p:nvPr/>
        </p:nvSpPr>
        <p:spPr>
          <a:xfrm>
            <a:off x="206843" y="242888"/>
            <a:ext cx="6534150"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接口设计</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外部服务接口</a:t>
            </a:r>
            <a:endParaRPr/>
          </a:p>
        </p:txBody>
      </p:sp>
      <p:graphicFrame>
        <p:nvGraphicFramePr>
          <p:cNvPr id="17" name="表格 16"/>
          <p:cNvGraphicFramePr/>
          <p:nvPr>
            <p:extLst>
              <p:ext uri="{D42A27DB-BD31-4B8C-83A1-F6EECF244321}">
                <p14:modId xmlns:p14="http://schemas.microsoft.com/office/powerpoint/2010/main" val="4121843328"/>
              </p:ext>
            </p:extLst>
          </p:nvPr>
        </p:nvGraphicFramePr>
        <p:xfrm>
          <a:off x="1008801" y="1567498"/>
          <a:ext cx="9864607" cy="2047240"/>
        </p:xfrm>
        <a:graphic>
          <a:graphicData uri="http://schemas.openxmlformats.org/drawingml/2006/table">
            <a:tbl>
              <a:tblPr firstRow="1" bandRow="1">
                <a:tableStyleId>{BDBED569-4797-4DF1-A0F4-6AAB3CD982D8}</a:tableStyleId>
              </a:tblPr>
              <a:tblGrid>
                <a:gridCol w="2345805">
                  <a:extLst>
                    <a:ext uri="{9D8B030D-6E8A-4147-A177-3AD203B41FA5}">
                      <a16:colId xmlns:a16="http://schemas.microsoft.com/office/drawing/2014/main" val="1"/>
                    </a:ext>
                  </a:extLst>
                </a:gridCol>
                <a:gridCol w="4301916">
                  <a:extLst>
                    <a:ext uri="{9D8B030D-6E8A-4147-A177-3AD203B41FA5}">
                      <a16:colId xmlns:a16="http://schemas.microsoft.com/office/drawing/2014/main" val="2"/>
                    </a:ext>
                  </a:extLst>
                </a:gridCol>
                <a:gridCol w="3216886">
                  <a:extLst>
                    <a:ext uri="{9D8B030D-6E8A-4147-A177-3AD203B41FA5}">
                      <a16:colId xmlns:a16="http://schemas.microsoft.com/office/drawing/2014/main" val="3"/>
                    </a:ext>
                  </a:extLst>
                </a:gridCol>
              </a:tblGrid>
              <a:tr h="330200">
                <a:tc>
                  <a:txBody>
                    <a:bodyPr/>
                    <a:lstStyle/>
                    <a:p>
                      <a:r>
                        <a:rPr lang="zh-CN" altLang="en-US" sz="1800" b="1" i="0" u="none" strike="noStrike">
                          <a:solidFill>
                            <a:srgbClr val="000000">
                              <a:alpha val="100000"/>
                            </a:srgbClr>
                          </a:solidFill>
                          <a:highlight>
                            <a:srgbClr val="F5F7FA">
                              <a:alpha val="100000"/>
                            </a:srgbClr>
                          </a:highlight>
                          <a:latin typeface="PingFang SC"/>
                          <a:ea typeface="PingFang SC"/>
                          <a:cs typeface="+mn-cs"/>
                        </a:rPr>
                        <a:t>环节</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solidFill>
                      <a:srgbClr val="F5F7FA"/>
                    </a:solidFill>
                  </a:tcPr>
                </a:tc>
                <a:tc>
                  <a:txBody>
                    <a:bodyPr/>
                    <a:lstStyle/>
                    <a:p>
                      <a:r>
                        <a:rPr lang="zh-CN" altLang="en-US" sz="1800" b="1" i="0" u="none" strike="noStrike">
                          <a:solidFill>
                            <a:srgbClr val="000000">
                              <a:alpha val="100000"/>
                            </a:srgbClr>
                          </a:solidFill>
                          <a:highlight>
                            <a:srgbClr val="F5F7FA">
                              <a:alpha val="100000"/>
                            </a:srgbClr>
                          </a:highlight>
                          <a:latin typeface="PingFang SC"/>
                          <a:ea typeface="PingFang SC"/>
                          <a:cs typeface="+mn-cs"/>
                        </a:rPr>
                        <a:t>说明</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solidFill>
                      <a:srgbClr val="F5F7FA"/>
                    </a:solidFill>
                  </a:tcPr>
                </a:tc>
                <a:tc>
                  <a:txBody>
                    <a:bodyPr/>
                    <a:lstStyle/>
                    <a:p>
                      <a:r>
                        <a:rPr lang="zh-CN" altLang="en-US" sz="1800" b="1" i="0" u="none" strike="noStrike">
                          <a:solidFill>
                            <a:srgbClr val="000000">
                              <a:alpha val="100000"/>
                            </a:srgbClr>
                          </a:solidFill>
                          <a:highlight>
                            <a:srgbClr val="F5F7FA">
                              <a:alpha val="100000"/>
                            </a:srgbClr>
                          </a:highlight>
                          <a:latin typeface="PingFang SC"/>
                          <a:ea typeface="PingFang SC"/>
                          <a:cs typeface="+mn-cs"/>
                        </a:rPr>
                        <a:t>实现方式</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solidFill>
                      <a:srgbClr val="F5F7FA"/>
                    </a:solidFill>
                  </a:tcPr>
                </a:tc>
                <a:extLst>
                  <a:ext uri="{0D108BD9-81ED-4DB2-BD59-A6C34878D82A}">
                    <a16:rowId xmlns:a16="http://schemas.microsoft.com/office/drawing/2014/main" val="1"/>
                  </a:ext>
                </a:extLst>
              </a:tr>
              <a:tr h="615950">
                <a:tc>
                  <a:txBody>
                    <a:bodyPr/>
                    <a:lstStyle/>
                    <a:p>
                      <a:r>
                        <a:rPr lang="zh-CN" altLang="en-US" sz="1800" b="0" i="0" u="none" strike="noStrike">
                          <a:solidFill>
                            <a:srgbClr val="000000">
                              <a:alpha val="100000"/>
                            </a:srgbClr>
                          </a:solidFill>
                          <a:latin typeface="PingFang SC"/>
                          <a:ea typeface="PingFang SC"/>
                          <a:cs typeface="+mn-cs"/>
                        </a:rPr>
                        <a:t>外部抓取</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zh-CN" altLang="en-US" sz="1800" b="0" i="0" u="none" strike="noStrike">
                          <a:solidFill>
                            <a:srgbClr val="000000">
                              <a:alpha val="100000"/>
                            </a:srgbClr>
                          </a:solidFill>
                          <a:latin typeface="PingFang SC"/>
                          <a:ea typeface="PingFang SC"/>
                          <a:cs typeface="+mn-cs"/>
                        </a:rPr>
                        <a:t>在校园网环境下通过统一认证登录后访问</a:t>
                      </a:r>
                      <a:r>
                        <a:rPr lang="en-US" sz="1800" b="0" i="0" u="none" strike="noStrike">
                          <a:solidFill>
                            <a:srgbClr val="000000">
                              <a:alpha val="100000"/>
                            </a:srgbClr>
                          </a:solidFill>
                          <a:latin typeface="PingFang SC"/>
                          <a:ea typeface="PingFang SC"/>
                          <a:cs typeface="+mn-cs"/>
                        </a:rPr>
                        <a:t>SITP</a:t>
                      </a:r>
                      <a:r>
                        <a:rPr lang="zh-CN" altLang="en-US" sz="1800" b="0" i="0" u="none" strike="noStrike">
                          <a:solidFill>
                            <a:srgbClr val="000000">
                              <a:alpha val="100000"/>
                            </a:srgbClr>
                          </a:solidFill>
                          <a:latin typeface="PingFang SC"/>
                          <a:ea typeface="PingFang SC"/>
                          <a:cs typeface="+mn-cs"/>
                        </a:rPr>
                        <a:t>页面并解析</a:t>
                      </a:r>
                      <a:r>
                        <a:rPr lang="en-US" sz="1800" b="0" i="0" u="none" strike="noStrike">
                          <a:solidFill>
                            <a:srgbClr val="000000">
                              <a:alpha val="100000"/>
                            </a:srgbClr>
                          </a:solidFill>
                          <a:latin typeface="PingFang SC"/>
                          <a:ea typeface="PingFang SC"/>
                          <a:cs typeface="+mn-cs"/>
                        </a:rPr>
                        <a:t>HTML</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zh-CN" altLang="en-US" sz="1800" b="0" i="0" u="none" strike="noStrike">
                          <a:solidFill>
                            <a:srgbClr val="000000">
                              <a:alpha val="100000"/>
                            </a:srgbClr>
                          </a:solidFill>
                          <a:latin typeface="PingFang SC"/>
                          <a:ea typeface="PingFang SC"/>
                          <a:cs typeface="+mn-cs"/>
                        </a:rPr>
                        <a:t>科研情报子系统的爬虫调度器</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extLst>
                  <a:ext uri="{0D108BD9-81ED-4DB2-BD59-A6C34878D82A}">
                    <a16:rowId xmlns:a16="http://schemas.microsoft.com/office/drawing/2014/main" val="2"/>
                  </a:ext>
                </a:extLst>
              </a:tr>
              <a:tr h="520700">
                <a:tc>
                  <a:txBody>
                    <a:bodyPr/>
                    <a:lstStyle/>
                    <a:p>
                      <a:r>
                        <a:rPr lang="zh-CN" altLang="en-US" sz="1800" b="0" i="0" u="none" strike="noStrike">
                          <a:solidFill>
                            <a:srgbClr val="000000">
                              <a:alpha val="100000"/>
                            </a:srgbClr>
                          </a:solidFill>
                          <a:latin typeface="PingFang SC"/>
                          <a:ea typeface="PingFang SC"/>
                          <a:cs typeface="+mn-cs"/>
                        </a:rPr>
                        <a:t>数据清洗</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zh-CN" altLang="en-US" sz="1800" b="0" i="0" u="none" strike="noStrike">
                          <a:solidFill>
                            <a:srgbClr val="000000">
                              <a:alpha val="100000"/>
                            </a:srgbClr>
                          </a:solidFill>
                          <a:latin typeface="PingFang SC"/>
                          <a:ea typeface="PingFang SC"/>
                          <a:cs typeface="+mn-cs"/>
                        </a:rPr>
                        <a:t>结构化转换</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zh-CN" altLang="en-US" sz="1800" b="0" i="0" u="none" strike="noStrike">
                          <a:solidFill>
                            <a:srgbClr val="000000">
                              <a:alpha val="100000"/>
                            </a:srgbClr>
                          </a:solidFill>
                          <a:latin typeface="PingFang SC"/>
                          <a:ea typeface="PingFang SC"/>
                          <a:cs typeface="+mn-cs"/>
                        </a:rPr>
                        <a:t>科研情报子系统的</a:t>
                      </a:r>
                      <a:r>
                        <a:rPr lang="en-US" sz="1800" b="0" i="0" u="none" strike="noStrike">
                          <a:solidFill>
                            <a:srgbClr val="000000">
                              <a:alpha val="100000"/>
                            </a:srgbClr>
                          </a:solidFill>
                          <a:latin typeface="PingFang SC"/>
                          <a:ea typeface="PingFang SC"/>
                          <a:cs typeface="+mn-cs"/>
                        </a:rPr>
                        <a:t>ETL</a:t>
                      </a:r>
                      <a:r>
                        <a:rPr lang="zh-CN" altLang="en-US" sz="1800" b="0" i="0" u="none" strike="noStrike">
                          <a:solidFill>
                            <a:srgbClr val="000000">
                              <a:alpha val="100000"/>
                            </a:srgbClr>
                          </a:solidFill>
                          <a:latin typeface="PingFang SC"/>
                          <a:ea typeface="PingFang SC"/>
                          <a:cs typeface="+mn-cs"/>
                        </a:rPr>
                        <a:t>处理</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extLst>
                  <a:ext uri="{0D108BD9-81ED-4DB2-BD59-A6C34878D82A}">
                    <a16:rowId xmlns:a16="http://schemas.microsoft.com/office/drawing/2014/main" val="3"/>
                  </a:ext>
                </a:extLst>
              </a:tr>
              <a:tr h="520700">
                <a:tc>
                  <a:txBody>
                    <a:bodyPr/>
                    <a:lstStyle/>
                    <a:p>
                      <a:r>
                        <a:rPr lang="zh-CN" altLang="en-US" sz="1800" b="0" i="0" u="none" strike="noStrike">
                          <a:solidFill>
                            <a:srgbClr val="000000">
                              <a:alpha val="100000"/>
                            </a:srgbClr>
                          </a:solidFill>
                          <a:latin typeface="PingFang SC"/>
                          <a:ea typeface="PingFang SC"/>
                          <a:cs typeface="+mn-cs"/>
                        </a:rPr>
                        <a:t>本地服务接口</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zh-CN" altLang="en-US" sz="1800" b="0" i="0" u="none" strike="noStrike">
                          <a:solidFill>
                            <a:srgbClr val="000000">
                              <a:alpha val="100000"/>
                            </a:srgbClr>
                          </a:solidFill>
                          <a:latin typeface="PingFang SC"/>
                          <a:ea typeface="PingFang SC"/>
                          <a:cs typeface="+mn-cs"/>
                        </a:rPr>
                        <a:t>核心系统调用本地数据库中已同步的数据</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tc>
                  <a:txBody>
                    <a:bodyPr/>
                    <a:lstStyle/>
                    <a:p>
                      <a:r>
                        <a:rPr lang="en-US" sz="1800" b="0" i="0" u="none" strike="noStrike">
                          <a:solidFill>
                            <a:srgbClr val="000000">
                              <a:alpha val="100000"/>
                            </a:srgbClr>
                          </a:solidFill>
                          <a:latin typeface="PingFang SC"/>
                          <a:ea typeface="PingFang SC"/>
                          <a:cs typeface="+mn-cs"/>
                        </a:rPr>
                        <a:t>GET /api/internal/sitp/projects</a:t>
                      </a:r>
                      <a:endParaRPr/>
                    </a:p>
                  </a:txBody>
                  <a:tcPr>
                    <a:lnL w="12700">
                      <a:solidFill>
                        <a:srgbClr val="EFEFEF"/>
                      </a:solidFill>
                      <a:prstDash val="solid"/>
                    </a:lnL>
                    <a:lnR w="12700">
                      <a:solidFill>
                        <a:srgbClr val="EFEFEF"/>
                      </a:solidFill>
                      <a:prstDash val="solid"/>
                    </a:lnR>
                    <a:lnT w="12700">
                      <a:solidFill>
                        <a:srgbClr val="EFEFEF"/>
                      </a:solidFill>
                      <a:prstDash val="solid"/>
                    </a:lnT>
                    <a:lnB w="12700">
                      <a:solidFill>
                        <a:srgbClr val="EFEFEF"/>
                      </a:solidFill>
                      <a:prstDash val="solid"/>
                    </a:lnB>
                  </a:tcPr>
                </a:tc>
                <a:extLst>
                  <a:ext uri="{0D108BD9-81ED-4DB2-BD59-A6C34878D82A}">
                    <a16:rowId xmlns:a16="http://schemas.microsoft.com/office/drawing/2014/main" val="4"/>
                  </a:ext>
                </a:extLst>
              </a:tr>
            </a:tbl>
          </a:graphicData>
        </a:graphic>
      </p:graphicFrame>
      <p:sp>
        <p:nvSpPr>
          <p:cNvPr id="18" name="文本框 17"/>
          <p:cNvSpPr txBox="1"/>
          <p:nvPr/>
        </p:nvSpPr>
        <p:spPr>
          <a:xfrm>
            <a:off x="339266" y="776288"/>
            <a:ext cx="6096000" cy="368300"/>
          </a:xfrm>
          <a:prstGeom prst="rect">
            <a:avLst/>
          </a:prstGeom>
        </p:spPr>
        <p:txBody>
          <a:bodyPr>
            <a:spAutoFit/>
          </a:bodyPr>
          <a:lstStyle/>
          <a:p>
            <a:r>
              <a:rPr lang="en-US" b="1">
                <a:solidFill>
                  <a:srgbClr val="806000">
                    <a:alpha val="100000"/>
                  </a:srgbClr>
                </a:solidFill>
              </a:rPr>
              <a:t>SITP</a:t>
            </a:r>
            <a:r>
              <a:rPr lang="zh-CN" b="1">
                <a:solidFill>
                  <a:srgbClr val="806000">
                    <a:alpha val="100000"/>
                  </a:srgbClr>
                </a:solidFill>
              </a:rPr>
              <a:t>平台数据采集与同步规范：</a:t>
            </a:r>
            <a:endParaRPr/>
          </a:p>
        </p:txBody>
      </p:sp>
      <p:sp>
        <p:nvSpPr>
          <p:cNvPr id="19" name="文本框 18"/>
          <p:cNvSpPr txBox="1"/>
          <p:nvPr/>
        </p:nvSpPr>
        <p:spPr>
          <a:xfrm>
            <a:off x="662610" y="3983038"/>
            <a:ext cx="10718800" cy="2222500"/>
          </a:xfrm>
          <a:prstGeom prst="rect">
            <a:avLst/>
          </a:prstGeom>
        </p:spPr>
        <p:txBody>
          <a:bodyPr>
            <a:spAutoFit/>
          </a:bodyPr>
          <a:lstStyle/>
          <a:p>
            <a:pPr marL="0" lvl="0" indent="0" algn="l" defTabSz="914400">
              <a:lnSpc>
                <a:spcPts val="2400"/>
              </a:lnSpc>
              <a:spcBef>
                <a:spcPts val="0"/>
              </a:spcBef>
              <a:spcAft>
                <a:spcPts val="0"/>
              </a:spcAft>
              <a:defRPr sz="1800">
                <a:solidFill>
                  <a:schemeClr val="tx1">
                    <a:alpha val="100000"/>
                  </a:schemeClr>
                </a:solidFill>
                <a:latin typeface="等线"/>
                <a:ea typeface="等线"/>
                <a:cs typeface="+mn-cs"/>
              </a:defRPr>
            </a:pPr>
            <a:r>
              <a:rPr lang="en-US" sz="1600" b="0" i="0" u="none" strike="noStrike">
                <a:solidFill>
                  <a:srgbClr val="3B3B3B">
                    <a:alpha val="100000"/>
                  </a:srgbClr>
                </a:solidFill>
                <a:latin typeface="-apple-system"/>
                <a:ea typeface="-apple-system"/>
                <a:cs typeface="+mn-cs"/>
              </a:rPr>
              <a:t>         </a:t>
            </a:r>
            <a:r>
              <a:rPr lang="zh-CN" sz="1600" b="0" i="0" u="none" strike="noStrike">
                <a:solidFill>
                  <a:srgbClr val="3B3B3B">
                    <a:alpha val="100000"/>
                  </a:srgbClr>
                </a:solidFill>
                <a:latin typeface="-apple-system"/>
                <a:ea typeface="-apple-system"/>
                <a:cs typeface="+mn-cs"/>
              </a:rPr>
              <a:t>由于SITP平台未提供开放的API接口，且站点本身不对公网公开，仅能在校园网环境并通过同济大学统一身份认证后访问，系统通过科研情报子系统的爬虫调度器在认证会话内以爬虫方式获取项目信息。这是一个数据采集动作，而非对外API接口调用。每次采集任务启动时，科研情报子系统使用经学校授权的SITP专用账号，按照统一身份认证流程完成一次登录，建立受控的会话上下文；在该会话有效期内，采集程序以已登录身份定期访问SITP平台相关业务页面，模拟浏览器行为，解析HTML内容并提取结构化的项目数据。爬虫在实现时需要注意遵守学校信息安全与网站使用规范，控制访问频率，避免对目标服务器造成过大压力，并记录必要的访问日志。爬虫程序仅部署在校园网或通过VPN接入校园网的受控服务器上，不对外暴露。</a:t>
            </a:r>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8" descr="C:\Users\Yuki\Desktop\ppt\图片素材\26.png26"/>
          <p:cNvPicPr>
            <a:picLocks noChangeAspect="1"/>
          </p:cNvPicPr>
          <p:nvPr/>
        </p:nvPicPr>
        <p:blipFill>
          <a:blip r:embed="rId3"/>
          <a:srcRect l="7806" r="7806"/>
          <a:stretch>
            <a:fillRect/>
          </a:stretch>
        </p:blipFill>
        <p:spPr>
          <a:xfrm>
            <a:off x="-1631315" y="0"/>
            <a:ext cx="10290674" cy="6858000"/>
          </a:xfrm>
          <a:prstGeom prst="rect">
            <a:avLst/>
          </a:prstGeom>
        </p:spPr>
      </p:pic>
      <p:sp>
        <p:nvSpPr>
          <p:cNvPr id="2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
          <p:cNvSpPr txBox="1"/>
          <p:nvPr/>
        </p:nvSpPr>
        <p:spPr>
          <a:xfrm>
            <a:off x="7590666" y="3361343"/>
            <a:ext cx="4108574" cy="636456"/>
          </a:xfrm>
          <a:prstGeom prst="rect">
            <a:avLst/>
          </a:prstGeom>
          <a:noFill/>
          <a:ln w="12700">
            <a:noFill/>
            <a:prstDash val="solid"/>
          </a:ln>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200" spc="100">
                <a:solidFill>
                  <a:schemeClr val="bg1">
                    <a:alpha val="100000"/>
                  </a:schemeClr>
                </a:solidFill>
                <a:latin typeface="微软雅黑 Light"/>
                <a:ea typeface="微软雅黑 Light"/>
                <a:sym typeface="等线"/>
              </a:rPr>
              <a:t>关键用例及设计决策</a:t>
            </a:r>
            <a:endParaRPr sz="3200" spc="100">
              <a:solidFill>
                <a:schemeClr val="bg1">
                  <a:alpha val="100000"/>
                </a:schemeClr>
              </a:solidFill>
              <a:latin typeface="微软雅黑 Light"/>
              <a:ea typeface="微软雅黑 Light"/>
            </a:endParaRPr>
          </a:p>
        </p:txBody>
      </p:sp>
      <p:sp>
        <p:nvSpPr>
          <p:cNvPr id="24"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6"/>
          <p:cNvSpPr txBox="1"/>
          <p:nvPr/>
        </p:nvSpPr>
        <p:spPr>
          <a:xfrm>
            <a:off x="10315410" y="5627332"/>
            <a:ext cx="1898650" cy="368300"/>
          </a:xfrm>
          <a:prstGeom prst="rect">
            <a:avLst/>
          </a:prstGeom>
          <a:noFill/>
        </p:spPr>
        <p:txBody>
          <a:bodyPr wrap="square" rtlCol="0">
            <a:spAutoFit/>
          </a:bodyPr>
          <a:lstStyle/>
          <a:p>
            <a:pPr algn="ctr"/>
            <a:r>
              <a:rPr lang="en-US" b="1" i="1">
                <a:solidFill>
                  <a:srgbClr val="988563">
                    <a:alpha val="100000"/>
                  </a:srgbClr>
                </a:solidFill>
                <a:latin typeface="Century Gothic"/>
                <a:ea typeface="等线"/>
                <a:cs typeface="+mn-cs"/>
              </a:rPr>
              <a:t>PART  </a:t>
            </a:r>
            <a:r>
              <a:rPr lang="en-US" b="1" i="1">
                <a:solidFill>
                  <a:srgbClr val="988563">
                    <a:alpha val="100000"/>
                  </a:srgbClr>
                </a:solidFill>
                <a:latin typeface="Century Gothic"/>
                <a:ea typeface="等线"/>
              </a:rPr>
              <a:t>FOUR</a:t>
            </a:r>
            <a:r>
              <a:rPr lang="en-US" b="1" i="1">
                <a:solidFill>
                  <a:srgbClr val="988563">
                    <a:alpha val="100000"/>
                  </a:srgbClr>
                </a:solidFill>
                <a:latin typeface="Century Gothic"/>
                <a:ea typeface="等线"/>
                <a:cs typeface="+mn-cs"/>
              </a:rPr>
              <a:t>.</a:t>
            </a:r>
            <a:endParaRPr/>
          </a:p>
        </p:txBody>
      </p:sp>
      <p:sp>
        <p:nvSpPr>
          <p:cNvPr id="26" name="文本框 7"/>
          <p:cNvSpPr txBox="1"/>
          <p:nvPr/>
        </p:nvSpPr>
        <p:spPr>
          <a:xfrm>
            <a:off x="8597153" y="1982450"/>
            <a:ext cx="1898650" cy="1435100"/>
          </a:xfrm>
          <a:prstGeom prst="rect">
            <a:avLst/>
          </a:prstGeom>
          <a:noFill/>
        </p:spPr>
        <p:txBody>
          <a:bodyPr wrap="square" rtlCol="0">
            <a:spAutoFit/>
          </a:bodyPr>
          <a:lstStyle/>
          <a:p>
            <a:r>
              <a:rPr lang="en-US" sz="8800" b="1" i="1">
                <a:solidFill>
                  <a:schemeClr val="bg1">
                    <a:alpha val="100000"/>
                  </a:schemeClr>
                </a:solidFill>
                <a:latin typeface="Century Gothic"/>
                <a:ea typeface="等线"/>
                <a:cs typeface="+mn-cs"/>
              </a:rPr>
              <a:t>04</a:t>
            </a:r>
            <a:endParaRPr/>
          </a:p>
        </p:txBody>
      </p:sp>
      <p:pic>
        <p:nvPicPr>
          <p:cNvPr id="27" name="图片 9" descr="无背景logo"/>
          <p:cNvPicPr>
            <a:picLocks noChangeAspect="1"/>
          </p:cNvPicPr>
          <p:nvPr/>
        </p:nvPicPr>
        <p:blipFill>
          <a:blip r:embed="rId4"/>
          <a:stretch>
            <a:fillRect/>
          </a:stretch>
        </p:blipFill>
        <p:spPr>
          <a:xfrm>
            <a:off x="10072370" y="76200"/>
            <a:ext cx="1689735" cy="85852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文本框 6"/>
          <p:cNvSpPr txBox="1"/>
          <p:nvPr/>
        </p:nvSpPr>
        <p:spPr>
          <a:xfrm>
            <a:off x="206843" y="242888"/>
            <a:ext cx="6531627"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项目</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组队推荐用例</a:t>
            </a:r>
            <a:endParaRPr/>
          </a:p>
        </p:txBody>
      </p:sp>
      <p:sp>
        <p:nvSpPr>
          <p:cNvPr id="31" name="文本框 30"/>
          <p:cNvSpPr txBox="1"/>
          <p:nvPr/>
        </p:nvSpPr>
        <p:spPr>
          <a:xfrm>
            <a:off x="339266" y="961332"/>
            <a:ext cx="6096000" cy="641350"/>
          </a:xfrm>
          <a:prstGeom prst="rect">
            <a:avLst/>
          </a:prstGeom>
        </p:spPr>
        <p:txBody>
          <a:bodyPr>
            <a:spAutoFit/>
          </a:bodyPr>
          <a:lstStyle/>
          <a:p>
            <a:r>
              <a:rPr lang="zh-CN" b="1">
                <a:solidFill>
                  <a:srgbClr val="806000">
                    <a:alpha val="100000"/>
                  </a:srgbClr>
                </a:solidFill>
              </a:rPr>
              <a:t>时序图：</a:t>
            </a:r>
            <a:endParaRPr/>
          </a:p>
          <a:p>
            <a:endParaRPr lang="en-US" b="1">
              <a:solidFill>
                <a:srgbClr val="806000">
                  <a:alpha val="100000"/>
                </a:srgbClr>
              </a:solidFill>
            </a:endParaRPr>
          </a:p>
        </p:txBody>
      </p:sp>
      <p:pic>
        <p:nvPicPr>
          <p:cNvPr id="32" name="图片 31"/>
          <p:cNvPicPr>
            <a:picLocks noChangeAspect="1"/>
          </p:cNvPicPr>
          <p:nvPr/>
        </p:nvPicPr>
        <p:blipFill>
          <a:blip r:embed="rId3"/>
          <a:stretch>
            <a:fillRect/>
          </a:stretch>
        </p:blipFill>
        <p:spPr>
          <a:xfrm>
            <a:off x="1196322" y="776288"/>
            <a:ext cx="7455246" cy="6081711"/>
          </a:xfrm>
          <a:prstGeom prst="rect">
            <a:avLst/>
          </a:prstGeom>
        </p:spPr>
      </p:pic>
      <p:sp>
        <p:nvSpPr>
          <p:cNvPr id="33" name="文本框 32"/>
          <p:cNvSpPr txBox="1"/>
          <p:nvPr/>
        </p:nvSpPr>
        <p:spPr>
          <a:xfrm>
            <a:off x="8651568" y="1602682"/>
            <a:ext cx="3257550" cy="4724400"/>
          </a:xfrm>
          <a:prstGeom prst="rect">
            <a:avLst/>
          </a:prstGeom>
          <a:ln w="12700">
            <a:prstDash val="solid"/>
          </a:ln>
        </p:spPr>
        <p:txBody>
          <a:bodyPr>
            <a:spAutoFit/>
          </a:bodyPr>
          <a:lstStyle/>
          <a:p>
            <a:r>
              <a:rPr lang="en-US" sz="1600" b="1">
                <a:solidFill>
                  <a:srgbClr val="806000">
                    <a:alpha val="100000"/>
                  </a:srgbClr>
                </a:solidFill>
              </a:rPr>
              <a:t>Step 1</a:t>
            </a:r>
            <a:r>
              <a:rPr lang="zh-CN" sz="1600" b="1">
                <a:solidFill>
                  <a:srgbClr val="806000">
                    <a:alpha val="100000"/>
                  </a:srgbClr>
                </a:solidFill>
              </a:rPr>
              <a:t>：</a:t>
            </a:r>
            <a:endParaRPr/>
          </a:p>
          <a:p>
            <a:r>
              <a:rPr lang="zh-CN" sz="1600"/>
              <a:t>推荐请求阶段</a:t>
            </a:r>
            <a:endParaRPr/>
          </a:p>
          <a:p>
            <a:endParaRPr lang="en-US" sz="1600"/>
          </a:p>
          <a:p>
            <a:r>
              <a:rPr lang="en-US" sz="1600" b="1">
                <a:solidFill>
                  <a:srgbClr val="806000">
                    <a:alpha val="100000"/>
                  </a:srgbClr>
                </a:solidFill>
              </a:rPr>
              <a:t>Step 2</a:t>
            </a:r>
            <a:r>
              <a:rPr lang="zh-CN" sz="1600" b="1">
                <a:solidFill>
                  <a:srgbClr val="806000">
                    <a:alpha val="100000"/>
                  </a:srgbClr>
                </a:solidFill>
              </a:rPr>
              <a:t>：</a:t>
            </a:r>
            <a:endParaRPr/>
          </a:p>
          <a:p>
            <a:r>
              <a:rPr lang="zh-CN" sz="1600"/>
              <a:t>特征获取阶段（所有离线</a:t>
            </a:r>
            <a:r>
              <a:rPr lang="en-US" sz="1600"/>
              <a:t>/</a:t>
            </a:r>
            <a:r>
              <a:rPr lang="zh-CN" sz="1600"/>
              <a:t>近线特征从</a:t>
            </a:r>
            <a:r>
              <a:rPr lang="en-US" sz="1600"/>
              <a:t>FeatureStore</a:t>
            </a:r>
            <a:r>
              <a:rPr lang="zh-CN" sz="1600"/>
              <a:t>获取）</a:t>
            </a:r>
            <a:endParaRPr/>
          </a:p>
          <a:p>
            <a:endParaRPr lang="en-US" sz="1600"/>
          </a:p>
          <a:p>
            <a:r>
              <a:rPr lang="en-US" sz="1600" b="1">
                <a:solidFill>
                  <a:srgbClr val="806000">
                    <a:alpha val="100000"/>
                  </a:srgbClr>
                </a:solidFill>
              </a:rPr>
              <a:t>Step 3</a:t>
            </a:r>
            <a:r>
              <a:rPr lang="zh-CN" sz="1600" b="1">
                <a:solidFill>
                  <a:srgbClr val="806000">
                    <a:alpha val="100000"/>
                  </a:srgbClr>
                </a:solidFill>
              </a:rPr>
              <a:t>：</a:t>
            </a:r>
            <a:endParaRPr/>
          </a:p>
          <a:p>
            <a:r>
              <a:rPr lang="zh-CN" sz="1600"/>
              <a:t>多路召回阶段</a:t>
            </a:r>
            <a:endParaRPr/>
          </a:p>
          <a:p>
            <a:endParaRPr lang="en-US" sz="1600"/>
          </a:p>
          <a:p>
            <a:r>
              <a:rPr lang="en-US" sz="1600" b="1">
                <a:solidFill>
                  <a:srgbClr val="806000">
                    <a:alpha val="100000"/>
                  </a:srgbClr>
                </a:solidFill>
              </a:rPr>
              <a:t>Step 4</a:t>
            </a:r>
            <a:r>
              <a:rPr lang="zh-CN" sz="1600" b="1">
                <a:solidFill>
                  <a:srgbClr val="806000">
                    <a:alpha val="100000"/>
                  </a:srgbClr>
                </a:solidFill>
              </a:rPr>
              <a:t>：</a:t>
            </a:r>
            <a:endParaRPr/>
          </a:p>
          <a:p>
            <a:r>
              <a:rPr lang="zh-CN" sz="1600"/>
              <a:t>排序阶段：在线实时计算交叉特征</a:t>
            </a:r>
            <a:endParaRPr/>
          </a:p>
          <a:p>
            <a:endParaRPr lang="en-US" sz="1600"/>
          </a:p>
          <a:p>
            <a:r>
              <a:rPr lang="en-US" sz="1600" b="1">
                <a:solidFill>
                  <a:srgbClr val="806000">
                    <a:alpha val="100000"/>
                  </a:srgbClr>
                </a:solidFill>
              </a:rPr>
              <a:t>Step 5</a:t>
            </a:r>
            <a:r>
              <a:rPr lang="zh-CN" sz="1600" b="1">
                <a:solidFill>
                  <a:srgbClr val="806000">
                    <a:alpha val="100000"/>
                  </a:srgbClr>
                </a:solidFill>
              </a:rPr>
              <a:t>：</a:t>
            </a:r>
            <a:endParaRPr/>
          </a:p>
          <a:p>
            <a:r>
              <a:rPr lang="zh-CN" sz="1600"/>
              <a:t>后处理阶段</a:t>
            </a:r>
            <a:endParaRPr/>
          </a:p>
          <a:p>
            <a:endParaRPr lang="en-US" sz="1600"/>
          </a:p>
          <a:p>
            <a:r>
              <a:rPr lang="en-US" sz="1600" b="1">
                <a:solidFill>
                  <a:srgbClr val="806000">
                    <a:alpha val="100000"/>
                  </a:srgbClr>
                </a:solidFill>
              </a:rPr>
              <a:t>Step 6</a:t>
            </a:r>
            <a:r>
              <a:rPr lang="zh-CN" sz="1600" b="1">
                <a:solidFill>
                  <a:srgbClr val="806000">
                    <a:alpha val="100000"/>
                  </a:srgbClr>
                </a:solidFill>
              </a:rPr>
              <a:t>：</a:t>
            </a:r>
            <a:endParaRPr/>
          </a:p>
          <a:p>
            <a:r>
              <a:rPr lang="zh-CN" sz="1600"/>
              <a:t>返回推荐结果（</a:t>
            </a:r>
            <a:r>
              <a:rPr lang="en-US" sz="1600"/>
              <a:t>SITP</a:t>
            </a:r>
            <a:r>
              <a:rPr lang="zh-CN" sz="1600"/>
              <a:t>科研项目</a:t>
            </a:r>
            <a:r>
              <a:rPr lang="en-US" sz="1600"/>
              <a:t>/</a:t>
            </a:r>
            <a:r>
              <a:rPr lang="zh-CN" sz="1600"/>
              <a:t>竞赛项目组队列表）</a:t>
            </a:r>
            <a:r>
              <a:rPr lang="en-US" sz="1600"/>
              <a:t>      </a:t>
            </a:r>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6" name="文本框 6"/>
          <p:cNvSpPr txBox="1"/>
          <p:nvPr/>
        </p:nvSpPr>
        <p:spPr>
          <a:xfrm>
            <a:off x="206843" y="242888"/>
            <a:ext cx="6534150" cy="53975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竞赛组队推荐用例</a:t>
            </a:r>
            <a:endParaRPr/>
          </a:p>
        </p:txBody>
      </p:sp>
      <p:pic>
        <p:nvPicPr>
          <p:cNvPr id="37" name="图片 36"/>
          <p:cNvPicPr>
            <a:picLocks noChangeAspect="1"/>
          </p:cNvPicPr>
          <p:nvPr/>
        </p:nvPicPr>
        <p:blipFill>
          <a:blip r:embed="rId3"/>
          <a:stretch>
            <a:fillRect/>
          </a:stretch>
        </p:blipFill>
        <p:spPr>
          <a:xfrm>
            <a:off x="0" y="776288"/>
            <a:ext cx="7179313" cy="6081712"/>
          </a:xfrm>
          <a:prstGeom prst="rect">
            <a:avLst/>
          </a:prstGeom>
        </p:spPr>
      </p:pic>
      <p:sp>
        <p:nvSpPr>
          <p:cNvPr id="38" name="文本框 37"/>
          <p:cNvSpPr txBox="1"/>
          <p:nvPr/>
        </p:nvSpPr>
        <p:spPr>
          <a:xfrm>
            <a:off x="6831246" y="980728"/>
            <a:ext cx="3968750" cy="1339850"/>
          </a:xfrm>
          <a:prstGeom prst="rect">
            <a:avLst/>
          </a:prstGeom>
        </p:spPr>
        <p:txBody>
          <a:bodyPr>
            <a:spAutoFit/>
          </a:bodyPr>
          <a:lstStyle/>
          <a:p>
            <a:pPr marL="0" lvl="0" algn="l" defTabSz="914400">
              <a:lnSpc>
                <a:spcPct val="100000"/>
              </a:lnSpc>
              <a:defRPr sz="1800">
                <a:solidFill>
                  <a:schemeClr val="tx1">
                    <a:alpha val="100000"/>
                  </a:schemeClr>
                </a:solidFill>
                <a:latin typeface="等线"/>
                <a:ea typeface="等线"/>
                <a:cs typeface="+mn-cs"/>
              </a:defRPr>
            </a:pPr>
            <a:r>
              <a:rPr lang="zh-CN" altLang="en-US" b="1">
                <a:solidFill>
                  <a:srgbClr val="806000">
                    <a:alpha val="100000"/>
                  </a:srgbClr>
                </a:solidFill>
                <a:latin typeface="等线"/>
                <a:ea typeface="等线"/>
              </a:rPr>
              <a:t>竞赛组队推荐排序模型 ：</a:t>
            </a:r>
            <a:endParaRPr sz="1800">
              <a:solidFill>
                <a:schemeClr val="tx1">
                  <a:alpha val="100000"/>
                </a:schemeClr>
              </a:solidFill>
              <a:latin typeface="等线"/>
              <a:ea typeface="等线"/>
              <a:cs typeface="+mn-cs"/>
            </a:endParaRPr>
          </a:p>
          <a:p>
            <a:pPr marL="0" lvl="0" algn="l" defTabSz="914400">
              <a:lnSpc>
                <a:spcPct val="100000"/>
              </a:lnSpc>
              <a:defRPr sz="1800">
                <a:solidFill>
                  <a:schemeClr val="tx1">
                    <a:alpha val="100000"/>
                  </a:schemeClr>
                </a:solidFill>
                <a:latin typeface="等线"/>
                <a:ea typeface="等线"/>
                <a:cs typeface="+mn-cs"/>
              </a:defRPr>
            </a:pPr>
            <a:r>
              <a:rPr sz="1600">
                <a:solidFill>
                  <a:srgbClr val="3B3B3B">
                    <a:alpha val="100000"/>
                  </a:srgbClr>
                </a:solidFill>
                <a:latin typeface="-apple-system"/>
                <a:ea typeface="-apple-system"/>
                <a:cs typeface="+mn-cs"/>
              </a:rPr>
              <a:t> 该模块面向高频、高实时性的组队场景。核心在于解决“队伍缺什么人”与“用户实际上会什么”之间的匹配，同时保证新发布的队伍能获得曝光。</a:t>
            </a:r>
            <a:endParaRPr sz="1800">
              <a:solidFill>
                <a:schemeClr val="tx1">
                  <a:alpha val="100000"/>
                </a:schemeClr>
              </a:solidFill>
              <a:latin typeface="等线"/>
              <a:ea typeface="等线"/>
              <a:cs typeface="+mn-cs"/>
            </a:endParaRPr>
          </a:p>
        </p:txBody>
      </p:sp>
      <p:pic>
        <p:nvPicPr>
          <p:cNvPr id="39" name="图片 38"/>
          <p:cNvPicPr>
            <a:picLocks noChangeAspect="1"/>
          </p:cNvPicPr>
          <p:nvPr/>
        </p:nvPicPr>
        <p:blipFill>
          <a:blip r:embed="rId4"/>
          <a:stretch>
            <a:fillRect/>
          </a:stretch>
        </p:blipFill>
        <p:spPr>
          <a:xfrm>
            <a:off x="6660283" y="2993198"/>
            <a:ext cx="5531717" cy="3707286"/>
          </a:xfrm>
          <a:prstGeom prst="rect">
            <a:avLst/>
          </a:prstGeom>
        </p:spPr>
      </p:pic>
      <p:sp>
        <p:nvSpPr>
          <p:cNvPr id="40" name="文本框 39"/>
          <p:cNvSpPr txBox="1"/>
          <p:nvPr/>
        </p:nvSpPr>
        <p:spPr>
          <a:xfrm>
            <a:off x="6831246" y="2472738"/>
            <a:ext cx="6096000" cy="368300"/>
          </a:xfrm>
          <a:prstGeom prst="rect">
            <a:avLst/>
          </a:prstGeom>
        </p:spPr>
        <p:txBody>
          <a:bodyPr>
            <a:spAutoFit/>
          </a:bodyPr>
          <a:lstStyle/>
          <a:p>
            <a:r>
              <a:rPr b="1">
                <a:solidFill>
                  <a:srgbClr val="806000">
                    <a:alpha val="100000"/>
                  </a:srgbClr>
                </a:solidFill>
              </a:rPr>
              <a:t>知识图谱的核心价值</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3" name="文本框 6"/>
          <p:cNvSpPr txBox="1"/>
          <p:nvPr/>
        </p:nvSpPr>
        <p:spPr>
          <a:xfrm>
            <a:off x="206843" y="242888"/>
            <a:ext cx="6534150" cy="53975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科研项目推荐用例</a:t>
            </a:r>
            <a:endParaRPr/>
          </a:p>
        </p:txBody>
      </p:sp>
      <p:pic>
        <p:nvPicPr>
          <p:cNvPr id="44" name="图片 43"/>
          <p:cNvPicPr>
            <a:picLocks noChangeAspect="1"/>
          </p:cNvPicPr>
          <p:nvPr/>
        </p:nvPicPr>
        <p:blipFill>
          <a:blip r:embed="rId3"/>
          <a:stretch>
            <a:fillRect/>
          </a:stretch>
        </p:blipFill>
        <p:spPr>
          <a:xfrm>
            <a:off x="57150" y="776288"/>
            <a:ext cx="5774907" cy="6081712"/>
          </a:xfrm>
          <a:prstGeom prst="rect">
            <a:avLst/>
          </a:prstGeom>
        </p:spPr>
      </p:pic>
      <p:sp>
        <p:nvSpPr>
          <p:cNvPr id="45" name="文本框 44"/>
          <p:cNvSpPr txBox="1"/>
          <p:nvPr/>
        </p:nvSpPr>
        <p:spPr>
          <a:xfrm>
            <a:off x="5498497" y="1230638"/>
            <a:ext cx="4916698" cy="850900"/>
          </a:xfrm>
          <a:prstGeom prst="rect">
            <a:avLst/>
          </a:prstGeom>
        </p:spPr>
        <p:txBody>
          <a:bodyPr>
            <a:spAutoFit/>
          </a:bodyPr>
          <a:lstStyle/>
          <a:p>
            <a:pPr algn="l"/>
            <a:r>
              <a:rPr sz="1800" b="1">
                <a:solidFill>
                  <a:srgbClr val="806000">
                    <a:alpha val="100000"/>
                  </a:srgbClr>
                </a:solidFill>
                <a:latin typeface="-apple-system"/>
                <a:ea typeface="-apple-system"/>
                <a:cs typeface="+mn-cs"/>
              </a:rPr>
              <a:t>科研项目推荐排序模型 </a:t>
            </a:r>
            <a:r>
              <a:rPr lang="zh-CN" sz="1800" b="1">
                <a:solidFill>
                  <a:srgbClr val="806000">
                    <a:alpha val="100000"/>
                  </a:srgbClr>
                </a:solidFill>
                <a:latin typeface="-apple-system"/>
                <a:ea typeface="-apple-system"/>
                <a:cs typeface="+mn-cs"/>
              </a:rPr>
              <a:t>：</a:t>
            </a:r>
            <a:endParaRPr/>
          </a:p>
          <a:p>
            <a:pPr algn="l"/>
            <a:r>
              <a:rPr sz="1600">
                <a:solidFill>
                  <a:srgbClr val="3B3B3B">
                    <a:alpha val="100000"/>
                  </a:srgbClr>
                </a:solidFill>
                <a:latin typeface="-apple-system"/>
                <a:ea typeface="-apple-system"/>
                <a:cs typeface="+mn-cs"/>
              </a:rPr>
              <a:t>该模块面向低频、高精度的科研匹配</a:t>
            </a:r>
            <a:r>
              <a:rPr lang="zh-CN" sz="1600">
                <a:solidFill>
                  <a:srgbClr val="3B3B3B">
                    <a:alpha val="100000"/>
                  </a:srgbClr>
                </a:solidFill>
                <a:latin typeface="-apple-system"/>
                <a:ea typeface="-apple-system"/>
                <a:cs typeface="+mn-cs"/>
              </a:rPr>
              <a:t>，</a:t>
            </a:r>
            <a:r>
              <a:rPr sz="1600">
                <a:solidFill>
                  <a:srgbClr val="3B3B3B">
                    <a:alpha val="100000"/>
                  </a:srgbClr>
                </a:solidFill>
                <a:latin typeface="-apple-system"/>
                <a:ea typeface="-apple-system"/>
                <a:cs typeface="+mn-cs"/>
              </a:rPr>
              <a:t>使用KG 路径密度来衡量学生的学术背景是否足以支撑项目研究。</a:t>
            </a:r>
            <a:endParaRPr/>
          </a:p>
        </p:txBody>
      </p:sp>
      <p:pic>
        <p:nvPicPr>
          <p:cNvPr id="46" name="图片 45"/>
          <p:cNvPicPr>
            <a:picLocks noChangeAspect="1"/>
          </p:cNvPicPr>
          <p:nvPr/>
        </p:nvPicPr>
        <p:blipFill>
          <a:blip r:embed="rId4"/>
          <a:stretch>
            <a:fillRect/>
          </a:stretch>
        </p:blipFill>
        <p:spPr>
          <a:xfrm>
            <a:off x="5498497" y="2362516"/>
            <a:ext cx="6693502" cy="4316933"/>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9" name="文本框 6"/>
          <p:cNvSpPr txBox="1"/>
          <p:nvPr/>
        </p:nvSpPr>
        <p:spPr>
          <a:xfrm>
            <a:off x="206843" y="242888"/>
            <a:ext cx="6531627"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项目</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组队推荐用例</a:t>
            </a:r>
            <a:endParaRPr/>
          </a:p>
        </p:txBody>
      </p:sp>
      <p:sp>
        <p:nvSpPr>
          <p:cNvPr id="50" name="文本框 49"/>
          <p:cNvSpPr txBox="1"/>
          <p:nvPr/>
        </p:nvSpPr>
        <p:spPr>
          <a:xfrm>
            <a:off x="339266" y="961332"/>
            <a:ext cx="6096000" cy="641350"/>
          </a:xfrm>
          <a:prstGeom prst="rect">
            <a:avLst/>
          </a:prstGeom>
        </p:spPr>
        <p:txBody>
          <a:bodyPr>
            <a:spAutoFit/>
          </a:bodyPr>
          <a:lstStyle/>
          <a:p>
            <a:r>
              <a:rPr lang="zh-CN" b="1">
                <a:solidFill>
                  <a:srgbClr val="806000">
                    <a:alpha val="100000"/>
                  </a:srgbClr>
                </a:solidFill>
              </a:rPr>
              <a:t>推荐引擎中的策略模式</a:t>
            </a:r>
            <a:endParaRPr/>
          </a:p>
          <a:p>
            <a:endParaRPr lang="en-US" b="1">
              <a:solidFill>
                <a:srgbClr val="806000">
                  <a:alpha val="100000"/>
                </a:srgbClr>
              </a:solidFill>
            </a:endParaRPr>
          </a:p>
        </p:txBody>
      </p:sp>
      <p:pic>
        <p:nvPicPr>
          <p:cNvPr id="51" name="图片 50"/>
          <p:cNvPicPr>
            <a:picLocks noChangeAspect="1"/>
          </p:cNvPicPr>
          <p:nvPr/>
        </p:nvPicPr>
        <p:blipFill>
          <a:blip r:embed="rId3"/>
          <a:stretch>
            <a:fillRect/>
          </a:stretch>
        </p:blipFill>
        <p:spPr>
          <a:xfrm>
            <a:off x="0" y="1282007"/>
            <a:ext cx="12192000" cy="2359056"/>
          </a:xfrm>
          <a:prstGeom prst="rect">
            <a:avLst/>
          </a:prstGeom>
        </p:spPr>
      </p:pic>
      <p:sp>
        <p:nvSpPr>
          <p:cNvPr id="52" name="文本框 51"/>
          <p:cNvSpPr txBox="1"/>
          <p:nvPr/>
        </p:nvSpPr>
        <p:spPr>
          <a:xfrm>
            <a:off x="576211" y="4022714"/>
            <a:ext cx="10723332" cy="2308324"/>
          </a:xfrm>
          <a:prstGeom prst="rect">
            <a:avLst/>
          </a:prstGeom>
        </p:spPr>
        <p:txBody>
          <a:bodyPr>
            <a:spAutoFit/>
          </a:bodyPr>
          <a:lstStyle/>
          <a:p>
            <a:pPr marL="349758" indent="0" algn="l">
              <a:buNone/>
            </a:pPr>
            <a:r>
              <a:rPr b="1">
                <a:solidFill>
                  <a:srgbClr val="806000">
                    <a:alpha val="100000"/>
                  </a:srgbClr>
                </a:solidFill>
              </a:rPr>
              <a:t>统一接口、解耦实现</a:t>
            </a:r>
            <a:r>
              <a:t>：匹配、推荐、排序各自定义策略接口，核心服务依赖接口而非具体算法，实现算法快速切换与独立优化。</a:t>
            </a:r>
          </a:p>
          <a:p>
            <a:pPr marL="349758" indent="0" algn="l">
              <a:buNone/>
            </a:pPr>
            <a:br>
              <a:rPr/>
            </a:br>
            <a:r>
              <a:rPr b="1">
                <a:solidFill>
                  <a:srgbClr val="806000">
                    <a:alpha val="100000"/>
                  </a:srgbClr>
                </a:solidFill>
              </a:rPr>
              <a:t>灵活多策略支持</a:t>
            </a:r>
            <a:r>
              <a:t>：匹配策略支持技能互补、兴趣相似、随机优先；推荐策略支持规则、Embedding相似度、图推理；排序策略支持互补性、知识图谱对齐和混合排序。</a:t>
            </a:r>
            <a:endParaRPr lang="en-US"/>
          </a:p>
          <a:p>
            <a:pPr marL="349758" indent="0" algn="l">
              <a:buNone/>
            </a:pPr>
            <a:endParaRPr/>
          </a:p>
          <a:p>
            <a:pPr marL="349758" indent="0" algn="l">
              <a:buNone/>
            </a:pPr>
            <a:r>
              <a:rPr b="1">
                <a:solidFill>
                  <a:srgbClr val="806000">
                    <a:alpha val="100000"/>
                  </a:srgbClr>
                </a:solidFill>
              </a:rPr>
              <a:t>动态配置与可扩展性</a:t>
            </a:r>
            <a:r>
              <a:t>：通过运行时策略切换或配置文件调整算法，实现 A/B 测试、快速迭代和独立优化，保证系统灵活性与扩展能力。</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55" name="文本框 6"/>
          <p:cNvSpPr txBox="1"/>
          <p:nvPr/>
        </p:nvSpPr>
        <p:spPr>
          <a:xfrm>
            <a:off x="206843" y="242888"/>
            <a:ext cx="6531627"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项目</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组队推荐用例</a:t>
            </a:r>
            <a:endParaRPr/>
          </a:p>
        </p:txBody>
      </p:sp>
      <p:graphicFrame>
        <p:nvGraphicFramePr>
          <p:cNvPr id="56" name="表格 55"/>
          <p:cNvGraphicFramePr/>
          <p:nvPr/>
        </p:nvGraphicFramePr>
        <p:xfrm>
          <a:off x="339266" y="1558827"/>
          <a:ext cx="11176000" cy="5003800"/>
        </p:xfrm>
        <a:graphic>
          <a:graphicData uri="http://schemas.openxmlformats.org/drawingml/2006/table">
            <a:tbl>
              <a:tblPr firstRow="1" bandRow="1">
                <a:tableStyleId>{BDBED569-4797-4DF1-A0F4-6AAB3CD982D8}</a:tableStyleId>
              </a:tblPr>
              <a:tblGrid>
                <a:gridCol w="2940050">
                  <a:extLst>
                    <a:ext uri="{9D8B030D-6E8A-4147-A177-3AD203B41FA5}">
                      <a16:colId xmlns:a16="http://schemas.microsoft.com/office/drawing/2014/main" val="1"/>
                    </a:ext>
                  </a:extLst>
                </a:gridCol>
                <a:gridCol w="2482850">
                  <a:extLst>
                    <a:ext uri="{9D8B030D-6E8A-4147-A177-3AD203B41FA5}">
                      <a16:colId xmlns:a16="http://schemas.microsoft.com/office/drawing/2014/main" val="2"/>
                    </a:ext>
                  </a:extLst>
                </a:gridCol>
                <a:gridCol w="2711450">
                  <a:extLst>
                    <a:ext uri="{9D8B030D-6E8A-4147-A177-3AD203B41FA5}">
                      <a16:colId xmlns:a16="http://schemas.microsoft.com/office/drawing/2014/main" val="3"/>
                    </a:ext>
                  </a:extLst>
                </a:gridCol>
                <a:gridCol w="3041650">
                  <a:extLst>
                    <a:ext uri="{9D8B030D-6E8A-4147-A177-3AD203B41FA5}">
                      <a16:colId xmlns:a16="http://schemas.microsoft.com/office/drawing/2014/main" val="4"/>
                    </a:ext>
                  </a:extLst>
                </a:gridCol>
              </a:tblGrid>
              <a:tr h="127000">
                <a:tc>
                  <a:txBody>
                    <a:bodyPr/>
                    <a:lstStyle/>
                    <a:p>
                      <a:r>
                        <a:rPr lang="zh-CN" sz="1600" b="0" i="0" u="none" strike="noStrike">
                          <a:solidFill>
                            <a:schemeClr val="tx1">
                              <a:alpha val="100000"/>
                            </a:schemeClr>
                          </a:solidFill>
                          <a:latin typeface="等线"/>
                          <a:ea typeface="等线"/>
                          <a:cs typeface="+mn-cs"/>
                        </a:rPr>
                        <a:t>特征类型</a:t>
                      </a:r>
                      <a:endParaRPr/>
                    </a:p>
                  </a:txBody>
                  <a:tcPr/>
                </a:tc>
                <a:tc>
                  <a:txBody>
                    <a:bodyPr/>
                    <a:lstStyle/>
                    <a:p>
                      <a:r>
                        <a:rPr lang="zh-CN" sz="1600" b="0" i="0" u="none" strike="noStrike">
                          <a:solidFill>
                            <a:schemeClr val="tx1">
                              <a:alpha val="100000"/>
                            </a:schemeClr>
                          </a:solidFill>
                          <a:latin typeface="等线"/>
                          <a:ea typeface="等线"/>
                          <a:cs typeface="+mn-cs"/>
                        </a:rPr>
                        <a:t>计算位置</a:t>
                      </a:r>
                      <a:endParaRPr/>
                    </a:p>
                  </a:txBody>
                  <a:tcPr/>
                </a:tc>
                <a:tc>
                  <a:txBody>
                    <a:bodyPr/>
                    <a:lstStyle/>
                    <a:p>
                      <a:r>
                        <a:rPr lang="zh-CN" sz="1600" b="0" i="0" u="none" strike="noStrike">
                          <a:solidFill>
                            <a:schemeClr val="tx1">
                              <a:alpha val="100000"/>
                            </a:schemeClr>
                          </a:solidFill>
                          <a:latin typeface="等线"/>
                          <a:ea typeface="等线"/>
                          <a:cs typeface="+mn-cs"/>
                        </a:rPr>
                        <a:t>计算时间/频率</a:t>
                      </a:r>
                      <a:endParaRPr/>
                    </a:p>
                  </a:txBody>
                  <a:tcPr/>
                </a:tc>
                <a:tc>
                  <a:txBody>
                    <a:bodyPr/>
                    <a:lstStyle/>
                    <a:p>
                      <a:r>
                        <a:rPr lang="zh-CN" sz="1600" b="0" i="0" u="none" strike="noStrike">
                          <a:solidFill>
                            <a:schemeClr val="tx1">
                              <a:alpha val="100000"/>
                            </a:schemeClr>
                          </a:solidFill>
                          <a:latin typeface="等线"/>
                          <a:ea typeface="等线"/>
                          <a:cs typeface="+mn-cs"/>
                        </a:rPr>
                        <a:t>作用</a:t>
                      </a:r>
                      <a:endParaRPr/>
                    </a:p>
                  </a:txBody>
                  <a:tcPr/>
                </a:tc>
                <a:extLst>
                  <a:ext uri="{0D108BD9-81ED-4DB2-BD59-A6C34878D82A}">
                    <a16:rowId xmlns:a16="http://schemas.microsoft.com/office/drawing/2014/main" val="1"/>
                  </a:ext>
                </a:extLst>
              </a:tr>
              <a:tr h="622300">
                <a:tc>
                  <a:txBody>
                    <a:bodyPr/>
                    <a:lstStyle/>
                    <a:p>
                      <a:r>
                        <a:rPr lang="zh-CN" sz="1600" b="0" i="0" u="none" strike="noStrike">
                          <a:solidFill>
                            <a:schemeClr val="tx1">
                              <a:alpha val="100000"/>
                            </a:schemeClr>
                          </a:solidFill>
                          <a:latin typeface="等线"/>
                          <a:ea typeface="等线"/>
                          <a:cs typeface="+mn-cs"/>
                        </a:rPr>
                        <a:t>用户静态特征</a:t>
                      </a:r>
                      <a:endParaRPr/>
                    </a:p>
                  </a:txBody>
                  <a:tcPr/>
                </a:tc>
                <a:tc>
                  <a:txBody>
                    <a:bodyPr/>
                    <a:lstStyle/>
                    <a:p>
                      <a:r>
                        <a:rPr lang="zh-CN" sz="1600" b="0" i="0" u="none" strike="noStrike">
                          <a:solidFill>
                            <a:schemeClr val="tx1">
                              <a:alpha val="100000"/>
                            </a:schemeClr>
                          </a:solidFill>
                          <a:latin typeface="等线"/>
                          <a:ea typeface="等线"/>
                          <a:cs typeface="+mn-cs"/>
                        </a:rPr>
                        <a:t>个人中心模块</a:t>
                      </a:r>
                      <a:endParaRPr/>
                    </a:p>
                  </a:txBody>
                  <a:tcPr/>
                </a:tc>
                <a:tc>
                  <a:txBody>
                    <a:bodyPr/>
                    <a:lstStyle/>
                    <a:p>
                      <a:r>
                        <a:rPr lang="zh-CN" sz="1600" b="0" i="0" u="none" strike="noStrike">
                          <a:solidFill>
                            <a:schemeClr val="tx1">
                              <a:alpha val="100000"/>
                            </a:schemeClr>
                          </a:solidFill>
                          <a:latin typeface="等线"/>
                          <a:ea typeface="等线"/>
                          <a:cs typeface="+mn-cs"/>
                        </a:rPr>
                        <a:t>注册/更新时离线</a:t>
                      </a:r>
                      <a:endParaRPr/>
                    </a:p>
                  </a:txBody>
                  <a:tcPr/>
                </a:tc>
                <a:tc>
                  <a:txBody>
                    <a:bodyPr/>
                    <a:lstStyle/>
                    <a:p>
                      <a:r>
                        <a:rPr lang="zh-CN" sz="1600" b="0" i="0" u="none" strike="noStrike">
                          <a:solidFill>
                            <a:schemeClr val="tx1">
                              <a:alpha val="100000"/>
                            </a:schemeClr>
                          </a:solidFill>
                          <a:latin typeface="等线"/>
                          <a:ea typeface="等线"/>
                          <a:cs typeface="+mn-cs"/>
                        </a:rPr>
                        <a:t>用户基础画像，冷启动与长期偏好依据</a:t>
                      </a:r>
                      <a:endParaRPr/>
                    </a:p>
                  </a:txBody>
                  <a:tcPr/>
                </a:tc>
                <a:extLst>
                  <a:ext uri="{0D108BD9-81ED-4DB2-BD59-A6C34878D82A}">
                    <a16:rowId xmlns:a16="http://schemas.microsoft.com/office/drawing/2014/main" val="2"/>
                  </a:ext>
                </a:extLst>
              </a:tr>
              <a:tr h="520700">
                <a:tc>
                  <a:txBody>
                    <a:bodyPr/>
                    <a:lstStyle/>
                    <a:p>
                      <a:r>
                        <a:rPr lang="zh-CN" sz="1600" b="0" i="0" u="none" strike="noStrike">
                          <a:solidFill>
                            <a:schemeClr val="tx1">
                              <a:alpha val="100000"/>
                            </a:schemeClr>
                          </a:solidFill>
                          <a:latin typeface="等线"/>
                          <a:ea typeface="等线"/>
                          <a:cs typeface="+mn-cs"/>
                        </a:rPr>
                        <a:t>用户动态特征</a:t>
                      </a:r>
                      <a:endParaRPr/>
                    </a:p>
                  </a:txBody>
                  <a:tcPr/>
                </a:tc>
                <a:tc>
                  <a:txBody>
                    <a:bodyPr/>
                    <a:lstStyle/>
                    <a:p>
                      <a:r>
                        <a:rPr lang="zh-CN" sz="1600" b="0" i="0" u="none" strike="noStrike">
                          <a:solidFill>
                            <a:schemeClr val="tx1">
                              <a:alpha val="100000"/>
                            </a:schemeClr>
                          </a:solidFill>
                          <a:latin typeface="等线"/>
                          <a:ea typeface="等线"/>
                          <a:cs typeface="+mn-cs"/>
                        </a:rPr>
                        <a:t>个人中心模块</a:t>
                      </a:r>
                      <a:endParaRPr/>
                    </a:p>
                  </a:txBody>
                  <a:tcPr/>
                </a:tc>
                <a:tc>
                  <a:txBody>
                    <a:bodyPr/>
                    <a:lstStyle/>
                    <a:p>
                      <a:r>
                        <a:rPr lang="zh-CN" sz="1600" b="0" i="0" u="none" strike="noStrike">
                          <a:solidFill>
                            <a:schemeClr val="tx1">
                              <a:alpha val="100000"/>
                            </a:schemeClr>
                          </a:solidFill>
                          <a:latin typeface="等线"/>
                          <a:ea typeface="等线"/>
                          <a:cs typeface="+mn-cs"/>
                        </a:rPr>
                        <a:t>行为发生后离线/近线</a:t>
                      </a:r>
                      <a:endParaRPr/>
                    </a:p>
                  </a:txBody>
                  <a:tcPr/>
                </a:tc>
                <a:tc>
                  <a:txBody>
                    <a:bodyPr/>
                    <a:lstStyle/>
                    <a:p>
                      <a:r>
                        <a:rPr lang="zh-CN" sz="1600" b="0" i="0" u="none" strike="noStrike">
                          <a:solidFill>
                            <a:schemeClr val="tx1">
                              <a:alpha val="100000"/>
                            </a:schemeClr>
                          </a:solidFill>
                          <a:latin typeface="等线"/>
                          <a:ea typeface="等线"/>
                          <a:cs typeface="+mn-cs"/>
                        </a:rPr>
                        <a:t>反映用户历史行为与兴趣演化</a:t>
                      </a:r>
                      <a:endParaRPr/>
                    </a:p>
                  </a:txBody>
                  <a:tcPr/>
                </a:tc>
                <a:extLst>
                  <a:ext uri="{0D108BD9-81ED-4DB2-BD59-A6C34878D82A}">
                    <a16:rowId xmlns:a16="http://schemas.microsoft.com/office/drawing/2014/main" val="3"/>
                  </a:ext>
                </a:extLst>
              </a:tr>
              <a:tr h="641350">
                <a:tc>
                  <a:txBody>
                    <a:bodyPr/>
                    <a:lstStyle/>
                    <a:p>
                      <a:r>
                        <a:rPr lang="zh-CN" sz="1600" b="0" i="0" u="none" strike="noStrike">
                          <a:solidFill>
                            <a:schemeClr val="tx1">
                              <a:alpha val="100000"/>
                            </a:schemeClr>
                          </a:solidFill>
                          <a:latin typeface="等线"/>
                          <a:ea typeface="等线"/>
                          <a:cs typeface="+mn-cs"/>
                        </a:rPr>
                        <a:t>内容静态特征（技能标签、Embedding、元数据）</a:t>
                      </a:r>
                      <a:endParaRPr/>
                    </a:p>
                  </a:txBody>
                  <a:tcPr/>
                </a:tc>
                <a:tc>
                  <a:txBody>
                    <a:bodyPr/>
                    <a:lstStyle/>
                    <a:p>
                      <a:r>
                        <a:rPr lang="zh-CN" sz="1600" b="0" i="0" u="none" strike="noStrike">
                          <a:solidFill>
                            <a:schemeClr val="tx1">
                              <a:alpha val="100000"/>
                            </a:schemeClr>
                          </a:solidFill>
                          <a:latin typeface="等线"/>
                          <a:ea typeface="等线"/>
                          <a:cs typeface="+mn-cs"/>
                        </a:rPr>
                        <a:t>科研/竞赛模块</a:t>
                      </a:r>
                      <a:endParaRPr/>
                    </a:p>
                  </a:txBody>
                  <a:tcPr/>
                </a:tc>
                <a:tc>
                  <a:txBody>
                    <a:bodyPr/>
                    <a:lstStyle/>
                    <a:p>
                      <a:r>
                        <a:rPr lang="zh-CN" sz="1600" b="0" i="0" u="none" strike="noStrike">
                          <a:solidFill>
                            <a:schemeClr val="tx1">
                              <a:alpha val="100000"/>
                            </a:schemeClr>
                          </a:solidFill>
                          <a:latin typeface="等线"/>
                          <a:ea typeface="等线"/>
                          <a:cs typeface="+mn-cs"/>
                        </a:rPr>
                        <a:t>发布/爬取时离线</a:t>
                      </a:r>
                      <a:endParaRPr/>
                    </a:p>
                  </a:txBody>
                  <a:tcPr/>
                </a:tc>
                <a:tc>
                  <a:txBody>
                    <a:bodyPr/>
                    <a:lstStyle/>
                    <a:p>
                      <a:r>
                        <a:rPr lang="zh-CN" sz="1600" b="0" i="0" u="none" strike="noStrike">
                          <a:solidFill>
                            <a:schemeClr val="tx1">
                              <a:alpha val="100000"/>
                            </a:schemeClr>
                          </a:solidFill>
                          <a:latin typeface="等线"/>
                          <a:ea typeface="等线"/>
                          <a:cs typeface="+mn-cs"/>
                        </a:rPr>
                        <a:t>内容标准化表示，供召回与匹配</a:t>
                      </a:r>
                      <a:endParaRPr/>
                    </a:p>
                  </a:txBody>
                  <a:tcPr/>
                </a:tc>
                <a:extLst>
                  <a:ext uri="{0D108BD9-81ED-4DB2-BD59-A6C34878D82A}">
                    <a16:rowId xmlns:a16="http://schemas.microsoft.com/office/drawing/2014/main" val="4"/>
                  </a:ext>
                </a:extLst>
              </a:tr>
              <a:tr h="520700">
                <a:tc>
                  <a:txBody>
                    <a:bodyPr/>
                    <a:lstStyle/>
                    <a:p>
                      <a:r>
                        <a:rPr lang="zh-CN" sz="1600" b="0" i="0" u="none" strike="noStrike">
                          <a:solidFill>
                            <a:schemeClr val="tx1">
                              <a:alpha val="100000"/>
                            </a:schemeClr>
                          </a:solidFill>
                          <a:latin typeface="等线"/>
                          <a:ea typeface="等线"/>
                          <a:cs typeface="+mn-cs"/>
                        </a:rPr>
                        <a:t>内容动态特征（热度、统计指标）</a:t>
                      </a:r>
                      <a:endParaRPr/>
                    </a:p>
                  </a:txBody>
                  <a:tcPr/>
                </a:tc>
                <a:tc>
                  <a:txBody>
                    <a:bodyPr/>
                    <a:lstStyle/>
                    <a:p>
                      <a:r>
                        <a:rPr lang="zh-CN" sz="1600" b="0" i="0" u="none" strike="noStrike">
                          <a:solidFill>
                            <a:schemeClr val="tx1">
                              <a:alpha val="100000"/>
                            </a:schemeClr>
                          </a:solidFill>
                          <a:latin typeface="等线"/>
                          <a:ea typeface="等线"/>
                          <a:cs typeface="+mn-cs"/>
                        </a:rPr>
                        <a:t>科研/竞赛模块</a:t>
                      </a:r>
                      <a:endParaRPr/>
                    </a:p>
                  </a:txBody>
                  <a:tcPr/>
                </a:tc>
                <a:tc>
                  <a:txBody>
                    <a:bodyPr/>
                    <a:lstStyle/>
                    <a:p>
                      <a:r>
                        <a:rPr lang="zh-CN" sz="1600" b="0" i="0" u="none" strike="noStrike">
                          <a:solidFill>
                            <a:schemeClr val="tx1">
                              <a:alpha val="100000"/>
                            </a:schemeClr>
                          </a:solidFill>
                          <a:latin typeface="等线"/>
                          <a:ea typeface="等线"/>
                          <a:cs typeface="+mn-cs"/>
                        </a:rPr>
                        <a:t>定时/近线计算</a:t>
                      </a:r>
                      <a:endParaRPr/>
                    </a:p>
                  </a:txBody>
                  <a:tcPr/>
                </a:tc>
                <a:tc>
                  <a:txBody>
                    <a:bodyPr/>
                    <a:lstStyle/>
                    <a:p>
                      <a:r>
                        <a:rPr lang="zh-CN" sz="1600" b="0" i="0" u="none" strike="noStrike">
                          <a:solidFill>
                            <a:schemeClr val="tx1">
                              <a:alpha val="100000"/>
                            </a:schemeClr>
                          </a:solidFill>
                          <a:latin typeface="等线"/>
                          <a:ea typeface="等线"/>
                          <a:cs typeface="+mn-cs"/>
                        </a:rPr>
                        <a:t>衡量内容质量与实时趋势</a:t>
                      </a:r>
                      <a:endParaRPr/>
                    </a:p>
                  </a:txBody>
                  <a:tcPr/>
                </a:tc>
                <a:extLst>
                  <a:ext uri="{0D108BD9-81ED-4DB2-BD59-A6C34878D82A}">
                    <a16:rowId xmlns:a16="http://schemas.microsoft.com/office/drawing/2014/main" val="5"/>
                  </a:ext>
                </a:extLst>
              </a:tr>
              <a:tr h="622300">
                <a:tc>
                  <a:txBody>
                    <a:bodyPr/>
                    <a:lstStyle/>
                    <a:p>
                      <a:r>
                        <a:rPr lang="zh-CN" sz="1600" b="0" i="0" u="none" strike="noStrike">
                          <a:solidFill>
                            <a:schemeClr val="tx1">
                              <a:alpha val="100000"/>
                            </a:schemeClr>
                          </a:solidFill>
                          <a:latin typeface="等线"/>
                          <a:ea typeface="等线"/>
                          <a:cs typeface="+mn-cs"/>
                        </a:rPr>
                        <a:t>用户-内容交叉特征（匹配度、对齐度）</a:t>
                      </a:r>
                      <a:endParaRPr/>
                    </a:p>
                  </a:txBody>
                  <a:tcPr/>
                </a:tc>
                <a:tc>
                  <a:txBody>
                    <a:bodyPr/>
                    <a:lstStyle/>
                    <a:p>
                      <a:r>
                        <a:rPr lang="zh-CN" sz="1600" b="0" i="0" u="none" strike="noStrike">
                          <a:solidFill>
                            <a:schemeClr val="tx1">
                              <a:alpha val="100000"/>
                            </a:schemeClr>
                          </a:solidFill>
                          <a:latin typeface="等线"/>
                          <a:ea typeface="等线"/>
                          <a:cs typeface="+mn-cs"/>
                        </a:rPr>
                        <a:t>推荐模块</a:t>
                      </a:r>
                      <a:endParaRPr/>
                    </a:p>
                  </a:txBody>
                  <a:tcPr/>
                </a:tc>
                <a:tc>
                  <a:txBody>
                    <a:bodyPr/>
                    <a:lstStyle/>
                    <a:p>
                      <a:r>
                        <a:rPr lang="zh-CN" sz="1600" b="0" i="0" u="none" strike="noStrike">
                          <a:solidFill>
                            <a:schemeClr val="tx1">
                              <a:alpha val="100000"/>
                            </a:schemeClr>
                          </a:solidFill>
                          <a:latin typeface="等线"/>
                          <a:ea typeface="等线"/>
                          <a:cs typeface="+mn-cs"/>
                        </a:rPr>
                        <a:t>在线实时计算</a:t>
                      </a:r>
                      <a:endParaRPr/>
                    </a:p>
                  </a:txBody>
                  <a:tcPr/>
                </a:tc>
                <a:tc>
                  <a:txBody>
                    <a:bodyPr/>
                    <a:lstStyle/>
                    <a:p>
                      <a:r>
                        <a:rPr lang="zh-CN" sz="1600" b="0" i="0" u="none" strike="noStrike">
                          <a:solidFill>
                            <a:schemeClr val="tx1">
                              <a:alpha val="100000"/>
                            </a:schemeClr>
                          </a:solidFill>
                          <a:latin typeface="等线"/>
                          <a:ea typeface="等线"/>
                          <a:cs typeface="+mn-cs"/>
                        </a:rPr>
                        <a:t>核心排序依据，计算实时相关性</a:t>
                      </a:r>
                      <a:endParaRPr/>
                    </a:p>
                  </a:txBody>
                  <a:tcPr/>
                </a:tc>
                <a:extLst>
                  <a:ext uri="{0D108BD9-81ED-4DB2-BD59-A6C34878D82A}">
                    <a16:rowId xmlns:a16="http://schemas.microsoft.com/office/drawing/2014/main" val="6"/>
                  </a:ext>
                </a:extLst>
              </a:tr>
              <a:tr h="641350">
                <a:tc>
                  <a:txBody>
                    <a:bodyPr/>
                    <a:lstStyle/>
                    <a:p>
                      <a:r>
                        <a:rPr lang="zh-CN" sz="1600" b="0" i="0" u="none" strike="noStrike">
                          <a:solidFill>
                            <a:schemeClr val="tx1">
                              <a:alpha val="100000"/>
                            </a:schemeClr>
                          </a:solidFill>
                          <a:latin typeface="等线"/>
                          <a:ea typeface="等线"/>
                          <a:cs typeface="+mn-cs"/>
                        </a:rPr>
                        <a:t>上下文与时效特征（紧急度、会话状态）</a:t>
                      </a:r>
                      <a:endParaRPr/>
                    </a:p>
                  </a:txBody>
                  <a:tcPr/>
                </a:tc>
                <a:tc>
                  <a:txBody>
                    <a:bodyPr/>
                    <a:lstStyle/>
                    <a:p>
                      <a:r>
                        <a:rPr lang="zh-CN" sz="1600" b="0" i="0" u="none" strike="noStrike">
                          <a:solidFill>
                            <a:schemeClr val="tx1">
                              <a:alpha val="100000"/>
                            </a:schemeClr>
                          </a:solidFill>
                          <a:latin typeface="等线"/>
                          <a:ea typeface="等线"/>
                          <a:cs typeface="+mn-cs"/>
                        </a:rPr>
                        <a:t>推荐模块</a:t>
                      </a:r>
                      <a:endParaRPr/>
                    </a:p>
                  </a:txBody>
                  <a:tcPr/>
                </a:tc>
                <a:tc>
                  <a:txBody>
                    <a:bodyPr/>
                    <a:lstStyle/>
                    <a:p>
                      <a:r>
                        <a:rPr lang="zh-CN" sz="1600" b="0" i="0" u="none" strike="noStrike">
                          <a:solidFill>
                            <a:schemeClr val="tx1">
                              <a:alpha val="100000"/>
                            </a:schemeClr>
                          </a:solidFill>
                          <a:latin typeface="等线"/>
                          <a:ea typeface="等线"/>
                          <a:cs typeface="+mn-cs"/>
                        </a:rPr>
                        <a:t>在线实时计算</a:t>
                      </a:r>
                      <a:endParaRPr/>
                    </a:p>
                  </a:txBody>
                  <a:tcPr/>
                </a:tc>
                <a:tc>
                  <a:txBody>
                    <a:bodyPr/>
                    <a:lstStyle/>
                    <a:p>
                      <a:r>
                        <a:rPr lang="zh-CN" sz="1600" b="0" i="0" u="none" strike="noStrike">
                          <a:solidFill>
                            <a:schemeClr val="tx1">
                              <a:alpha val="100000"/>
                            </a:schemeClr>
                          </a:solidFill>
                          <a:latin typeface="等线"/>
                          <a:ea typeface="等线"/>
                          <a:cs typeface="+mn-cs"/>
                        </a:rPr>
                        <a:t>引入时间与场景因素，动态调整排序</a:t>
                      </a:r>
                      <a:endParaRPr/>
                    </a:p>
                  </a:txBody>
                  <a:tcPr/>
                </a:tc>
                <a:extLst>
                  <a:ext uri="{0D108BD9-81ED-4DB2-BD59-A6C34878D82A}">
                    <a16:rowId xmlns:a16="http://schemas.microsoft.com/office/drawing/2014/main" val="7"/>
                  </a:ext>
                </a:extLst>
              </a:tr>
              <a:tr h="520700">
                <a:tc>
                  <a:txBody>
                    <a:bodyPr/>
                    <a:lstStyle/>
                    <a:p>
                      <a:r>
                        <a:rPr lang="zh-CN" sz="1600" b="0" i="0" u="none" strike="noStrike">
                          <a:solidFill>
                            <a:schemeClr val="tx1">
                              <a:alpha val="100000"/>
                            </a:schemeClr>
                          </a:solidFill>
                          <a:latin typeface="等线"/>
                          <a:ea typeface="等线"/>
                          <a:cs typeface="+mn-cs"/>
                        </a:rPr>
                        <a:t>用户长期兴趣向量</a:t>
                      </a:r>
                      <a:endParaRPr/>
                    </a:p>
                  </a:txBody>
                  <a:tcPr/>
                </a:tc>
                <a:tc>
                  <a:txBody>
                    <a:bodyPr/>
                    <a:lstStyle/>
                    <a:p>
                      <a:r>
                        <a:rPr lang="zh-CN" sz="1600" b="0" i="0" u="none" strike="noStrike">
                          <a:solidFill>
                            <a:schemeClr val="tx1">
                              <a:alpha val="100000"/>
                            </a:schemeClr>
                          </a:solidFill>
                          <a:latin typeface="等线"/>
                          <a:ea typeface="等线"/>
                          <a:cs typeface="+mn-cs"/>
                        </a:rPr>
                        <a:t>推荐模块</a:t>
                      </a:r>
                      <a:endParaRPr/>
                    </a:p>
                  </a:txBody>
                  <a:tcPr/>
                </a:tc>
                <a:tc>
                  <a:txBody>
                    <a:bodyPr/>
                    <a:lstStyle/>
                    <a:p>
                      <a:r>
                        <a:rPr lang="zh-CN" sz="1600" b="0" i="0" u="none" strike="noStrike">
                          <a:solidFill>
                            <a:schemeClr val="tx1">
                              <a:alpha val="100000"/>
                            </a:schemeClr>
                          </a:solidFill>
                          <a:latin typeface="等线"/>
                          <a:ea typeface="等线"/>
                          <a:cs typeface="+mn-cs"/>
                        </a:rPr>
                        <a:t>每日离线计算</a:t>
                      </a:r>
                      <a:endParaRPr/>
                    </a:p>
                  </a:txBody>
                  <a:tcPr/>
                </a:tc>
                <a:tc>
                  <a:txBody>
                    <a:bodyPr/>
                    <a:lstStyle/>
                    <a:p>
                      <a:r>
                        <a:rPr lang="zh-CN" sz="1600" b="0" i="0" u="none" strike="noStrike">
                          <a:solidFill>
                            <a:schemeClr val="tx1">
                              <a:alpha val="100000"/>
                            </a:schemeClr>
                          </a:solidFill>
                          <a:latin typeface="等线"/>
                          <a:ea typeface="等线"/>
                          <a:cs typeface="+mn-cs"/>
                        </a:rPr>
                        <a:t>用于深度个性化召回与排序</a:t>
                      </a:r>
                      <a:endParaRPr/>
                    </a:p>
                  </a:txBody>
                  <a:tcPr/>
                </a:tc>
                <a:extLst>
                  <a:ext uri="{0D108BD9-81ED-4DB2-BD59-A6C34878D82A}">
                    <a16:rowId xmlns:a16="http://schemas.microsoft.com/office/drawing/2014/main" val="8"/>
                  </a:ext>
                </a:extLst>
              </a:tr>
              <a:tr h="520700">
                <a:tc>
                  <a:txBody>
                    <a:bodyPr/>
                    <a:lstStyle/>
                    <a:p>
                      <a:r>
                        <a:rPr lang="zh-CN" sz="1600" b="0" i="0" u="none" strike="noStrike">
                          <a:solidFill>
                            <a:schemeClr val="tx1">
                              <a:alpha val="100000"/>
                            </a:schemeClr>
                          </a:solidFill>
                          <a:latin typeface="等线"/>
                          <a:ea typeface="等线"/>
                          <a:cs typeface="+mn-cs"/>
                        </a:rPr>
                        <a:t>热门/优质内容池</a:t>
                      </a:r>
                      <a:endParaRPr/>
                    </a:p>
                  </a:txBody>
                  <a:tcPr/>
                </a:tc>
                <a:tc>
                  <a:txBody>
                    <a:bodyPr/>
                    <a:lstStyle/>
                    <a:p>
                      <a:r>
                        <a:rPr lang="zh-CN" sz="1600" b="0" i="0" u="none" strike="noStrike">
                          <a:solidFill>
                            <a:schemeClr val="tx1">
                              <a:alpha val="100000"/>
                            </a:schemeClr>
                          </a:solidFill>
                          <a:latin typeface="等线"/>
                          <a:ea typeface="等线"/>
                          <a:cs typeface="+mn-cs"/>
                        </a:rPr>
                        <a:t>科研/竞赛模块</a:t>
                      </a:r>
                      <a:endParaRPr/>
                    </a:p>
                  </a:txBody>
                  <a:tcPr/>
                </a:tc>
                <a:tc>
                  <a:txBody>
                    <a:bodyPr/>
                    <a:lstStyle/>
                    <a:p>
                      <a:r>
                        <a:rPr lang="zh-CN" sz="1600" b="0" i="0" u="none" strike="noStrike">
                          <a:solidFill>
                            <a:schemeClr val="tx1">
                              <a:alpha val="100000"/>
                            </a:schemeClr>
                          </a:solidFill>
                          <a:latin typeface="等线"/>
                          <a:ea typeface="等线"/>
                          <a:cs typeface="+mn-cs"/>
                        </a:rPr>
                        <a:t>定时离线计算</a:t>
                      </a:r>
                      <a:endParaRPr/>
                    </a:p>
                  </a:txBody>
                  <a:tcPr/>
                </a:tc>
                <a:tc>
                  <a:txBody>
                    <a:bodyPr/>
                    <a:lstStyle/>
                    <a:p>
                      <a:r>
                        <a:rPr lang="zh-CN" sz="1600" b="0" i="0" u="none" strike="noStrike">
                          <a:solidFill>
                            <a:schemeClr val="tx1">
                              <a:alpha val="100000"/>
                            </a:schemeClr>
                          </a:solidFill>
                          <a:latin typeface="等线"/>
                          <a:ea typeface="等线"/>
                          <a:cs typeface="+mn-cs"/>
                        </a:rPr>
                        <a:t>加速召回，保证基础推荐质量</a:t>
                      </a:r>
                      <a:endParaRPr/>
                    </a:p>
                  </a:txBody>
                  <a:tcPr/>
                </a:tc>
                <a:extLst>
                  <a:ext uri="{0D108BD9-81ED-4DB2-BD59-A6C34878D82A}">
                    <a16:rowId xmlns:a16="http://schemas.microsoft.com/office/drawing/2014/main" val="9"/>
                  </a:ext>
                </a:extLst>
              </a:tr>
            </a:tbl>
          </a:graphicData>
        </a:graphic>
      </p:graphicFrame>
      <p:sp>
        <p:nvSpPr>
          <p:cNvPr id="57" name="文本框 56"/>
          <p:cNvSpPr txBox="1"/>
          <p:nvPr/>
        </p:nvSpPr>
        <p:spPr>
          <a:xfrm>
            <a:off x="339266" y="776288"/>
            <a:ext cx="6096000" cy="914400"/>
          </a:xfrm>
          <a:prstGeom prst="rect">
            <a:avLst/>
          </a:prstGeom>
        </p:spPr>
        <p:txBody>
          <a:bodyPr>
            <a:spAutoFit/>
          </a:bodyPr>
          <a:lstStyle/>
          <a:p>
            <a:r>
              <a:rPr b="1">
                <a:solidFill>
                  <a:srgbClr val="806000">
                    <a:alpha val="100000"/>
                  </a:srgbClr>
                </a:solidFill>
              </a:rPr>
              <a:t>特征体系与计算职责划分设计</a:t>
            </a:r>
            <a:r>
              <a:rPr lang="zh-CN" b="1">
                <a:solidFill>
                  <a:srgbClr val="806000">
                    <a:alpha val="100000"/>
                  </a:srgbClr>
                </a:solidFill>
              </a:rPr>
              <a:t>：</a:t>
            </a:r>
            <a:endParaRPr/>
          </a:p>
          <a:p>
            <a:r>
              <a:t>职责分离</a:t>
            </a:r>
            <a:r>
              <a:rPr lang="en-US"/>
              <a:t>+</a:t>
            </a:r>
            <a:r>
              <a:t>特征就近计算</a:t>
            </a:r>
            <a:r>
              <a:rPr lang="en-US"/>
              <a:t>+</a:t>
            </a:r>
            <a:r>
              <a:rPr lang="zh-CN"/>
              <a:t>面向推荐服务</a:t>
            </a:r>
            <a:endParaRPr/>
          </a:p>
          <a:p>
            <a:endParaRPr lang="en-US" b="1">
              <a:solidFill>
                <a:srgbClr val="806000">
                  <a:alpha val="100000"/>
                </a:srgbClr>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0" name="文本框 6"/>
          <p:cNvSpPr txBox="1"/>
          <p:nvPr/>
        </p:nvSpPr>
        <p:spPr>
          <a:xfrm>
            <a:off x="206843" y="206936"/>
            <a:ext cx="7927559"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项目</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组队推荐引擎用例</a:t>
            </a:r>
            <a:endParaRPr/>
          </a:p>
        </p:txBody>
      </p:sp>
      <p:sp>
        <p:nvSpPr>
          <p:cNvPr id="61" name="文本框 60"/>
          <p:cNvSpPr txBox="1"/>
          <p:nvPr/>
        </p:nvSpPr>
        <p:spPr>
          <a:xfrm>
            <a:off x="206843" y="994336"/>
            <a:ext cx="6096000" cy="368300"/>
          </a:xfrm>
          <a:prstGeom prst="rect">
            <a:avLst/>
          </a:prstGeom>
        </p:spPr>
        <p:txBody>
          <a:bodyPr>
            <a:spAutoFit/>
          </a:bodyPr>
          <a:lstStyle/>
          <a:p>
            <a:r>
              <a:rPr b="1">
                <a:solidFill>
                  <a:srgbClr val="806000">
                    <a:alpha val="100000"/>
                  </a:srgbClr>
                </a:solidFill>
              </a:rPr>
              <a:t>特征计算架构与非功能性设计收益</a:t>
            </a:r>
            <a:endParaRPr/>
          </a:p>
        </p:txBody>
      </p:sp>
      <p:sp>
        <p:nvSpPr>
          <p:cNvPr id="62" name="文本框 61"/>
          <p:cNvSpPr txBox="1"/>
          <p:nvPr/>
        </p:nvSpPr>
        <p:spPr>
          <a:xfrm>
            <a:off x="350035" y="1580684"/>
            <a:ext cx="5092700" cy="920750"/>
          </a:xfrm>
          <a:prstGeom prst="rect">
            <a:avLst/>
          </a:prstGeom>
        </p:spPr>
        <p:txBody>
          <a:bodyPr>
            <a:spAutoFit/>
          </a:bodyPr>
          <a:lstStyle/>
          <a:p>
            <a:r>
              <a:rPr lang="zh-CN"/>
              <a:t>推荐引擎中所涉及到的所有相关特征向量</a:t>
            </a:r>
            <a:endParaRPr/>
          </a:p>
          <a:p>
            <a:r>
              <a:rPr lang="zh-CN" b="0"/>
              <a:t>分为</a:t>
            </a:r>
            <a:r>
              <a:rPr b="1">
                <a:solidFill>
                  <a:srgbClr val="806000">
                    <a:alpha val="100000"/>
                  </a:srgbClr>
                </a:solidFill>
              </a:rPr>
              <a:t>三层计算架构</a:t>
            </a:r>
            <a:endParaRPr/>
          </a:p>
          <a:p>
            <a:pPr marL="349758" indent="0" algn="l">
              <a:buNone/>
            </a:pPr>
            <a:endParaRPr b="0"/>
          </a:p>
        </p:txBody>
      </p:sp>
      <p:sp>
        <p:nvSpPr>
          <p:cNvPr id="63" name="文本框 62"/>
          <p:cNvSpPr txBox="1"/>
          <p:nvPr/>
        </p:nvSpPr>
        <p:spPr>
          <a:xfrm>
            <a:off x="7258548" y="1178486"/>
            <a:ext cx="6096000" cy="5575300"/>
          </a:xfrm>
          <a:prstGeom prst="rect">
            <a:avLst/>
          </a:prstGeom>
        </p:spPr>
        <p:txBody>
          <a:bodyPr>
            <a:spAutoFit/>
          </a:bodyPr>
          <a:lstStyle/>
          <a:p>
            <a:r>
              <a:rPr lang="zh-CN" b="1">
                <a:solidFill>
                  <a:srgbClr val="806000">
                    <a:alpha val="100000"/>
                  </a:srgbClr>
                </a:solidFill>
              </a:rPr>
              <a:t>性能：</a:t>
            </a:r>
            <a:endParaRPr/>
          </a:p>
          <a:p>
            <a:r>
              <a:t>离线预计算减少 80% 实时计算量</a:t>
            </a:r>
          </a:p>
          <a:p>
            <a:r>
              <a:t>Redis 缓存用户特征（30min TTL）
在线计算控制在 100ms 内，总响应 &lt; 300ms</a:t>
            </a:r>
          </a:p>
          <a:p>
            <a:endParaRPr lang="en-US"/>
          </a:p>
          <a:p>
            <a:r>
              <a:rPr b="1">
                <a:solidFill>
                  <a:srgbClr val="806000">
                    <a:alpha val="100000"/>
                  </a:srgbClr>
                </a:solidFill>
              </a:rPr>
              <a:t>可维护性</a:t>
            </a:r>
            <a:r>
              <a:rPr lang="zh-CN" b="1">
                <a:solidFill>
                  <a:srgbClr val="806000">
                    <a:alpha val="100000"/>
                  </a:srgbClr>
                </a:solidFill>
              </a:rPr>
              <a:t>：</a:t>
            </a:r>
            <a:endParaRPr/>
          </a:p>
          <a:p>
            <a:r>
              <a:t>特征逻辑分散在归属模块</a:t>
            </a:r>
            <a:r>
              <a:rPr lang="zh-CN"/>
              <a:t>；</a:t>
            </a:r>
            <a:endParaRPr/>
          </a:p>
          <a:p>
            <a:r>
              <a:rPr lang="zh-CN"/>
              <a:t>修</a:t>
            </a:r>
            <a:r>
              <a:t>改用户特征不影响推荐算法，反之亦然
</a:t>
            </a:r>
          </a:p>
          <a:p>
            <a:r>
              <a:rPr b="1">
                <a:solidFill>
                  <a:srgbClr val="806000">
                    <a:alpha val="100000"/>
                  </a:srgbClr>
                </a:solidFill>
              </a:rPr>
              <a:t>可靠性 &amp; 一致性</a:t>
            </a:r>
            <a:r>
              <a:rPr lang="zh-CN" b="1">
                <a:solidFill>
                  <a:srgbClr val="806000">
                    <a:alpha val="100000"/>
                  </a:srgbClr>
                </a:solidFill>
              </a:rPr>
              <a:t>：</a:t>
            </a:r>
            <a:endParaRPr/>
          </a:p>
          <a:p>
            <a:r>
              <a:t>核心特征落库 PostgreSQL，推荐可降级</a:t>
            </a:r>
          </a:p>
          <a:p>
            <a:r>
              <a:t>MQ 保证近线最终一致
避免多处重复存储特征源数据</a:t>
            </a:r>
          </a:p>
          <a:p>
            <a:endParaRPr b="1"/>
          </a:p>
          <a:p>
            <a:r>
              <a:rPr b="1">
                <a:solidFill>
                  <a:srgbClr val="806000">
                    <a:alpha val="100000"/>
                  </a:srgbClr>
                </a:solidFill>
              </a:rPr>
              <a:t>可扩展性需求：</a:t>
            </a:r>
            <a:endParaRPr/>
          </a:p>
          <a:p>
            <a:r>
              <a:t>推荐模块按 QPS 弹性扩容
离线任务可并行扩展
近线通过 MQ 消费者扩展吞吐
</a:t>
            </a:r>
          </a:p>
          <a:p>
            <a:endParaRPr lang="en-US"/>
          </a:p>
        </p:txBody>
      </p:sp>
      <p:sp>
        <p:nvSpPr>
          <p:cNvPr id="64" name="箭头: 右 63"/>
          <p:cNvSpPr/>
          <p:nvPr/>
        </p:nvSpPr>
        <p:spPr>
          <a:xfrm>
            <a:off x="6221680" y="3429000"/>
            <a:ext cx="1036868" cy="690646"/>
          </a:xfrm>
          <a:prstGeom prst="rightArrow">
            <a:avLst/>
          </a:prstGeom>
          <a:solidFill>
            <a:schemeClr val="accent4">
              <a:lumMod val="50000"/>
              <a:alpha val="100000"/>
            </a:schemeClr>
          </a:solidFill>
          <a:ln w="12700">
            <a:solidFill>
              <a:schemeClr val="bg1">
                <a:alpha val="100000"/>
              </a:schemeClr>
            </a:solidFill>
            <a:prstDash val="solid"/>
            <a:miter lim="800000"/>
          </a:ln>
        </p:spPr>
        <p:txBody>
          <a:bodyPr anchor="ctr"/>
          <a:lstStyle/>
          <a:p>
            <a:pPr algn="ctr"/>
            <a:endParaRPr>
              <a:solidFill>
                <a:srgbClr val="806000">
                  <a:alpha val="100000"/>
                </a:srgbClr>
              </a:solidFill>
            </a:endParaRPr>
          </a:p>
        </p:txBody>
      </p:sp>
      <p:pic>
        <p:nvPicPr>
          <p:cNvPr id="65" name="图片 64"/>
          <p:cNvPicPr>
            <a:picLocks noChangeAspect="1"/>
          </p:cNvPicPr>
          <p:nvPr/>
        </p:nvPicPr>
        <p:blipFill>
          <a:blip r:embed="rId3"/>
          <a:stretch>
            <a:fillRect/>
          </a:stretch>
        </p:blipFill>
        <p:spPr>
          <a:xfrm>
            <a:off x="114300" y="2362902"/>
            <a:ext cx="6038850" cy="3206468"/>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9" name="文本框 6"/>
          <p:cNvSpPr txBox="1"/>
          <p:nvPr/>
        </p:nvSpPr>
        <p:spPr>
          <a:xfrm>
            <a:off x="208721" y="212628"/>
            <a:ext cx="7324308" cy="845424"/>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endParaRPr lang="en-US" altLang="zh-CN" sz="2400" spc="100">
              <a:solidFill>
                <a:schemeClr val="accent4">
                  <a:lumMod val="50000"/>
                  <a:alpha val="100000"/>
                </a:schemeClr>
              </a:solidFill>
              <a:latin typeface="微软雅黑 Light"/>
              <a:ea typeface="微软雅黑 Light"/>
              <a:cs typeface="+mn-cs"/>
              <a:sym typeface="等线"/>
            </a:endParaRPr>
          </a:p>
          <a:p>
            <a:pPr>
              <a:lnSpc>
                <a:spcPct val="120000"/>
              </a:lnSpc>
            </a:pPr>
            <a:r>
              <a:rPr lang="en-US" spc="100">
                <a:solidFill>
                  <a:schemeClr val="accent4">
                    <a:lumMod val="50000"/>
                    <a:alpha val="100000"/>
                  </a:schemeClr>
                </a:solidFill>
                <a:latin typeface="微软雅黑 Light"/>
                <a:ea typeface="微软雅黑 Light"/>
                <a:cs typeface="+mn-cs"/>
                <a:sym typeface="等线"/>
              </a:rPr>
              <a:t>——</a:t>
            </a:r>
            <a:r>
              <a:rPr lang="zh-CN" spc="100">
                <a:solidFill>
                  <a:schemeClr val="accent4">
                    <a:lumMod val="50000"/>
                    <a:alpha val="100000"/>
                  </a:schemeClr>
                </a:solidFill>
                <a:latin typeface="微软雅黑 Light"/>
                <a:ea typeface="微软雅黑 Light"/>
                <a:cs typeface="+mn-cs"/>
                <a:sym typeface="等线"/>
              </a:rPr>
              <a:t>使用</a:t>
            </a:r>
            <a:r>
              <a:rPr lang="en-US" spc="100">
                <a:solidFill>
                  <a:schemeClr val="accent4">
                    <a:lumMod val="50000"/>
                    <a:alpha val="100000"/>
                  </a:schemeClr>
                </a:solidFill>
                <a:latin typeface="微软雅黑 Light"/>
                <a:ea typeface="微软雅黑 Light"/>
                <a:cs typeface="+mn-cs"/>
                <a:sym typeface="等线"/>
              </a:rPr>
              <a:t>AI</a:t>
            </a:r>
            <a:r>
              <a:rPr lang="zh-CN" spc="100">
                <a:solidFill>
                  <a:schemeClr val="accent4">
                    <a:lumMod val="50000"/>
                    <a:alpha val="100000"/>
                  </a:schemeClr>
                </a:solidFill>
                <a:latin typeface="微软雅黑 Light"/>
                <a:ea typeface="微软雅黑 Light"/>
                <a:cs typeface="+mn-cs"/>
                <a:sym typeface="等线"/>
              </a:rPr>
              <a:t>助手咨询项目</a:t>
            </a:r>
            <a:endParaRPr sz="1400"/>
          </a:p>
        </p:txBody>
      </p:sp>
      <p:sp>
        <p:nvSpPr>
          <p:cNvPr id="70" name="文本框 69"/>
          <p:cNvSpPr txBox="1"/>
          <p:nvPr/>
        </p:nvSpPr>
        <p:spPr>
          <a:xfrm>
            <a:off x="208721" y="1165322"/>
            <a:ext cx="5175250" cy="5480050"/>
          </a:xfrm>
          <a:prstGeom prst="rect">
            <a:avLst/>
          </a:prstGeom>
        </p:spPr>
        <p:txBody>
          <a:bodyPr>
            <a:sp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Step0</a:t>
            </a:r>
            <a:r>
              <a:rPr lang="zh-CN" sz="1600" b="1" i="0" u="none" strike="noStrike">
                <a:solidFill>
                  <a:schemeClr val="accent4">
                    <a:lumMod val="50000"/>
                    <a:alpha val="100000"/>
                  </a:schemeClr>
                </a:solidFill>
                <a:latin typeface="+mn-ea"/>
                <a:cs typeface="+mn-cs"/>
              </a:rPr>
              <a:t>：</a:t>
            </a:r>
            <a:r>
              <a:rPr lang="zh-CN" sz="1600" b="1" i="0" u="none" strike="noStrike">
                <a:solidFill>
                  <a:schemeClr val="accent4">
                    <a:lumMod val="50000"/>
                    <a:alpha val="100000"/>
                  </a:schemeClr>
                </a:solidFill>
                <a:latin typeface="+mn-ea"/>
              </a:rPr>
              <a:t>前端请求</a:t>
            </a:r>
            <a:r>
              <a:rPr lang="zh-CN" sz="1600" b="1" i="0" u="none" strike="noStrike">
                <a:solidFill>
                  <a:schemeClr val="accent4">
                    <a:lumMod val="50000"/>
                    <a:alpha val="100000"/>
                  </a:schemeClr>
                </a:solidFill>
                <a:latin typeface="+mn-ea"/>
                <a:cs typeface="+mn-cs"/>
              </a:rPr>
              <a:t>封装</a:t>
            </a:r>
            <a:endParaRPr sz="1800">
              <a:solidFill>
                <a:schemeClr val="tx1">
                  <a:alpha val="100000"/>
                </a:schemeClr>
              </a:solidFill>
              <a:latin typeface="+mn-ea"/>
              <a:cs typeface="+mn-cs"/>
            </a:endParaRPr>
          </a:p>
          <a:p>
            <a:pPr marL="0" lvl="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封装用户输入、项目标识与请求类型，统一提交给 AIAssistantService。</a:t>
            </a:r>
            <a:endParaRPr sz="1800">
              <a:solidFill>
                <a:schemeClr val="tx1">
                  <a:alpha val="100000"/>
                </a:schemeClr>
              </a:solidFill>
              <a:latin typeface="+mn-ea"/>
              <a:cs typeface="+mn-cs"/>
            </a:endParaRPr>
          </a:p>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Step1</a:t>
            </a:r>
            <a:r>
              <a:rPr lang="zh-CN" sz="1600" b="1" i="0" u="none" strike="noStrike">
                <a:solidFill>
                  <a:schemeClr val="accent4">
                    <a:lumMod val="50000"/>
                    <a:alpha val="100000"/>
                  </a:schemeClr>
                </a:solidFill>
                <a:latin typeface="+mn-ea"/>
                <a:cs typeface="+mn-cs"/>
              </a:rPr>
              <a:t>：上下文构建</a:t>
            </a:r>
            <a:endParaRPr>
              <a:latin typeface="+mn-ea"/>
            </a:endParaRPr>
          </a:p>
          <a:p>
            <a:pPr marL="0" lvl="0" indent="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整合用户历史、档案与项目数据，生成 PromptContext。</a:t>
            </a:r>
            <a:endParaRPr sz="1800">
              <a:solidFill>
                <a:schemeClr val="tx1">
                  <a:alpha val="100000"/>
                </a:schemeClr>
              </a:solidFill>
              <a:latin typeface="+mn-ea"/>
              <a:cs typeface="+mn-cs"/>
            </a:endParaRPr>
          </a:p>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Step2</a:t>
            </a:r>
            <a:r>
              <a:rPr lang="zh-CN" sz="1600" b="1" i="0" u="none" strike="noStrike">
                <a:solidFill>
                  <a:schemeClr val="accent4">
                    <a:lumMod val="50000"/>
                    <a:alpha val="100000"/>
                  </a:schemeClr>
                </a:solidFill>
                <a:latin typeface="+mn-ea"/>
                <a:cs typeface="+mn-cs"/>
              </a:rPr>
              <a:t>：根据请求类型选择构建策略</a:t>
            </a:r>
            <a:endParaRPr>
              <a:latin typeface="+mn-ea"/>
            </a:endParaRPr>
          </a:p>
          <a:p>
            <a:pPr marL="0" lvl="0" indent="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根据请求类型创建对应 Prompt 实例，实现解耦。</a:t>
            </a:r>
            <a:endParaRPr sz="1800">
              <a:solidFill>
                <a:schemeClr val="tx1">
                  <a:alpha val="100000"/>
                </a:schemeClr>
              </a:solidFill>
              <a:latin typeface="+mn-ea"/>
              <a:cs typeface="+mn-cs"/>
            </a:endParaRPr>
          </a:p>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Step3</a:t>
            </a:r>
            <a:r>
              <a:rPr lang="zh-CN" sz="1600" b="1" i="0" u="none" strike="noStrike">
                <a:solidFill>
                  <a:schemeClr val="accent4">
                    <a:lumMod val="50000"/>
                    <a:alpha val="100000"/>
                  </a:schemeClr>
                </a:solidFill>
                <a:latin typeface="+mn-ea"/>
                <a:cs typeface="+mn-cs"/>
              </a:rPr>
              <a:t>：生成最终 Prompt</a:t>
            </a:r>
            <a:endParaRPr>
              <a:latin typeface="+mn-ea"/>
            </a:endParaRPr>
          </a:p>
          <a:p>
            <a:pPr marL="0" lvl="0" indent="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基于统一模板流程，将指令、上下文、历史对话与问题整合生成最终 Prompt。</a:t>
            </a:r>
            <a:endParaRPr sz="1800">
              <a:solidFill>
                <a:schemeClr val="tx1">
                  <a:alpha val="100000"/>
                </a:schemeClr>
              </a:solidFill>
              <a:latin typeface="+mn-ea"/>
              <a:cs typeface="+mn-cs"/>
            </a:endParaRPr>
          </a:p>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Step4</a:t>
            </a:r>
            <a:r>
              <a:rPr lang="zh-CN" sz="1600" b="1" i="0" u="none" strike="noStrike">
                <a:solidFill>
                  <a:schemeClr val="accent4">
                    <a:lumMod val="50000"/>
                    <a:alpha val="100000"/>
                  </a:schemeClr>
                </a:solidFill>
                <a:latin typeface="+mn-ea"/>
                <a:cs typeface="+mn-cs"/>
              </a:rPr>
              <a:t>：调用大语言模型生成回答</a:t>
            </a:r>
            <a:endParaRPr sz="1800">
              <a:solidFill>
                <a:schemeClr val="tx1">
                  <a:alpha val="100000"/>
                </a:schemeClr>
              </a:solidFill>
              <a:latin typeface="+mn-ea"/>
              <a:cs typeface="+mn-cs"/>
            </a:endParaRPr>
          </a:p>
          <a:p>
            <a:pPr marL="0" lvl="0" indent="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基于策略模式选择合适的大模型服务提供商，生成自然语言响应结果。</a:t>
            </a:r>
            <a:endParaRPr sz="1800">
              <a:solidFill>
                <a:schemeClr val="tx1">
                  <a:alpha val="100000"/>
                </a:schemeClr>
              </a:solidFill>
              <a:latin typeface="+mn-ea"/>
              <a:cs typeface="+mn-cs"/>
            </a:endParaRPr>
          </a:p>
          <a:p>
            <a:pPr marL="0" lvl="0" indent="0" algn="l" defTabSz="914400">
              <a:lnSpc>
                <a:spcPct val="130000"/>
              </a:lnSpc>
              <a:buNone/>
              <a:defRPr sz="1800">
                <a:solidFill>
                  <a:schemeClr val="tx1">
                    <a:alpha val="100000"/>
                  </a:schemeClr>
                </a:solidFill>
                <a:latin typeface="等线"/>
                <a:ea typeface="等线"/>
                <a:cs typeface="+mn-cs"/>
              </a:defRPr>
            </a:pPr>
            <a:r>
              <a:rPr lang="en-US" sz="1600" b="1" i="0" u="none" strike="noStrike">
                <a:solidFill>
                  <a:schemeClr val="accent4">
                    <a:lumMod val="50000"/>
                    <a:alpha val="100000"/>
                  </a:schemeClr>
                </a:solidFill>
                <a:latin typeface="+mn-ea"/>
                <a:cs typeface="+mn-cs"/>
              </a:rPr>
              <a:t>Step5</a:t>
            </a:r>
            <a:r>
              <a:rPr lang="zh-CN" sz="1600" b="1" i="0" u="none" strike="noStrike">
                <a:solidFill>
                  <a:schemeClr val="accent4">
                    <a:lumMod val="50000"/>
                    <a:alpha val="100000"/>
                  </a:schemeClr>
                </a:solidFill>
                <a:latin typeface="+mn-ea"/>
                <a:cs typeface="+mn-cs"/>
              </a:rPr>
              <a:t>：对话存储</a:t>
            </a:r>
            <a:endParaRPr sz="1800">
              <a:solidFill>
                <a:schemeClr val="tx1">
                  <a:alpha val="100000"/>
                </a:schemeClr>
              </a:solidFill>
              <a:latin typeface="+mn-ea"/>
              <a:cs typeface="+mn-cs"/>
            </a:endParaRPr>
          </a:p>
          <a:p>
            <a:pPr marL="0" lvl="0" indent="0" algn="l" defTabSz="914400">
              <a:lnSpc>
                <a:spcPct val="130000"/>
              </a:lnSpc>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mn-ea"/>
                <a:cs typeface="+mn-cs"/>
              </a:rPr>
              <a:t>封装用户输入与模型输出为 Conversation 对象并存储。
</a:t>
            </a:r>
            <a:r>
              <a:rPr lang="en-US" sz="1600" b="1" i="0" u="none" strike="noStrike">
                <a:solidFill>
                  <a:schemeClr val="accent4">
                    <a:lumMod val="50000"/>
                    <a:alpha val="100000"/>
                  </a:schemeClr>
                </a:solidFill>
                <a:latin typeface="+mn-ea"/>
                <a:cs typeface="+mn-cs"/>
              </a:rPr>
              <a:t>Step 6：结果返回</a:t>
            </a:r>
            <a:r>
              <a:rPr lang="en-US" sz="1600" b="0" i="0" u="none" strike="noStrike">
                <a:solidFill>
                  <a:schemeClr val="tx1">
                    <a:alpha val="100000"/>
                  </a:schemeClr>
                </a:solidFill>
                <a:latin typeface="+mn-ea"/>
                <a:cs typeface="+mn-cs"/>
              </a:rPr>
              <a:t>
将智能咨询结果返回前端展示给用户。</a:t>
            </a:r>
            <a:endParaRPr>
              <a:latin typeface="+mn-ea"/>
            </a:endParaRPr>
          </a:p>
        </p:txBody>
      </p:sp>
      <p:pic>
        <p:nvPicPr>
          <p:cNvPr id="4" name="图片 3">
            <a:extLst>
              <a:ext uri="{FF2B5EF4-FFF2-40B4-BE49-F238E27FC236}">
                <a16:creationId xmlns:a16="http://schemas.microsoft.com/office/drawing/2014/main" id="{DE7E1D28-AD78-77D6-DF23-2911E6693329}"/>
              </a:ext>
            </a:extLst>
          </p:cNvPr>
          <p:cNvPicPr>
            <a:picLocks noChangeAspect="1"/>
          </p:cNvPicPr>
          <p:nvPr/>
        </p:nvPicPr>
        <p:blipFill>
          <a:blip r:embed="rId4" cstate="print">
            <a:extLst>
              <a:ext uri="{28A0092B-C50C-407E-A947-70E740481C1C}">
                <a14:useLocalDpi xmlns:a14="http://schemas.microsoft.com/office/drawing/2010/main" val="0"/>
              </a:ext>
            </a:extLst>
          </a:blip>
          <a:srcRect b="1365"/>
          <a:stretch>
            <a:fillRect/>
          </a:stretch>
        </p:blipFill>
        <p:spPr>
          <a:xfrm>
            <a:off x="5383971" y="42277"/>
            <a:ext cx="6468442" cy="6774508"/>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1" descr="C:\Users\Yuki\Desktop\ppt\图片素材\25.png25"/>
          <p:cNvPicPr>
            <a:picLocks noChangeAspect="1"/>
          </p:cNvPicPr>
          <p:nvPr/>
        </p:nvPicPr>
        <p:blipFill>
          <a:blip r:embed="rId2"/>
          <a:srcRect l="27506" r="27506"/>
          <a:stretch>
            <a:fillRect/>
          </a:stretch>
        </p:blipFill>
        <p:spPr>
          <a:xfrm>
            <a:off x="6692900" y="0"/>
            <a:ext cx="5499100" cy="6873874"/>
          </a:xfrm>
          <a:prstGeom prst="rect">
            <a:avLst/>
          </a:prstGeom>
        </p:spPr>
      </p:pic>
      <p:sp>
        <p:nvSpPr>
          <p:cNvPr id="73" name="矩形 2"/>
          <p:cNvSpPr/>
          <p:nvPr/>
        </p:nvSpPr>
        <p:spPr>
          <a:xfrm>
            <a:off x="949674" y="1503359"/>
            <a:ext cx="912597" cy="67549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01</a:t>
            </a:r>
            <a:endParaRPr lang="zh-CN" altLang="en-US" sz="2400" b="1" dirty="0">
              <a:solidFill>
                <a:schemeClr val="bg1"/>
              </a:solidFill>
              <a:latin typeface="Century Gothic" panose="020B0502020202020204" pitchFamily="34" charset="0"/>
            </a:endParaRPr>
          </a:p>
        </p:txBody>
      </p:sp>
      <p:sp>
        <p:nvSpPr>
          <p:cNvPr id="74" name="矩形 3"/>
          <p:cNvSpPr/>
          <p:nvPr/>
        </p:nvSpPr>
        <p:spPr>
          <a:xfrm>
            <a:off x="949674" y="2391563"/>
            <a:ext cx="912596" cy="676846"/>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02</a:t>
            </a:r>
            <a:endParaRPr lang="zh-CN" altLang="en-US" sz="2400" b="1" dirty="0">
              <a:solidFill>
                <a:schemeClr val="bg1"/>
              </a:solidFill>
              <a:latin typeface="Century Gothic" panose="020B0502020202020204" pitchFamily="34" charset="0"/>
            </a:endParaRPr>
          </a:p>
        </p:txBody>
      </p:sp>
      <p:sp>
        <p:nvSpPr>
          <p:cNvPr id="75" name="矩形 4"/>
          <p:cNvSpPr/>
          <p:nvPr/>
        </p:nvSpPr>
        <p:spPr>
          <a:xfrm>
            <a:off x="949650" y="3281122"/>
            <a:ext cx="912597" cy="676828"/>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03</a:t>
            </a:r>
            <a:endParaRPr lang="zh-CN" altLang="en-US" sz="2400" b="1" dirty="0">
              <a:solidFill>
                <a:schemeClr val="bg1"/>
              </a:solidFill>
              <a:latin typeface="Century Gothic" panose="020B0502020202020204" pitchFamily="34" charset="0"/>
            </a:endParaRPr>
          </a:p>
        </p:txBody>
      </p:sp>
      <p:sp>
        <p:nvSpPr>
          <p:cNvPr id="76" name="文本框 7"/>
          <p:cNvSpPr txBox="1"/>
          <p:nvPr/>
        </p:nvSpPr>
        <p:spPr>
          <a:xfrm>
            <a:off x="1862223" y="1645449"/>
            <a:ext cx="3790950" cy="5334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sz="2400" spc="100">
                <a:solidFill>
                  <a:srgbClr val="988563">
                    <a:alpha val="100000"/>
                  </a:srgbClr>
                </a:solidFill>
                <a:latin typeface="微软雅黑 Light"/>
                <a:ea typeface="微软雅黑 Light"/>
                <a:cs typeface="+mn-cs"/>
                <a:sym typeface="等线"/>
              </a:rPr>
              <a:t> </a:t>
            </a:r>
            <a:r>
              <a:rPr lang="zh-CN" sz="2400" spc="100">
                <a:solidFill>
                  <a:srgbClr val="988563">
                    <a:alpha val="100000"/>
                  </a:srgbClr>
                </a:solidFill>
                <a:latin typeface="微软雅黑 Light"/>
                <a:ea typeface="微软雅黑 Light"/>
                <a:cs typeface="+mn-cs"/>
                <a:sym typeface="等线"/>
              </a:rPr>
              <a:t>项目需求调整</a:t>
            </a:r>
            <a:endParaRPr/>
          </a:p>
        </p:txBody>
      </p:sp>
      <p:sp>
        <p:nvSpPr>
          <p:cNvPr id="77" name="文本框 10"/>
          <p:cNvSpPr txBox="1"/>
          <p:nvPr/>
        </p:nvSpPr>
        <p:spPr>
          <a:xfrm>
            <a:off x="1958097" y="2535009"/>
            <a:ext cx="3790950" cy="5334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400" spc="100">
                <a:solidFill>
                  <a:srgbClr val="988563">
                    <a:alpha val="100000"/>
                  </a:srgbClr>
                </a:solidFill>
                <a:latin typeface="微软雅黑 Light"/>
                <a:ea typeface="微软雅黑 Light"/>
                <a:cs typeface="+mn-cs"/>
                <a:sym typeface="等线"/>
              </a:rPr>
              <a:t>总体架构设计与架构细化</a:t>
            </a:r>
            <a:endParaRPr/>
          </a:p>
        </p:txBody>
      </p:sp>
      <p:pic>
        <p:nvPicPr>
          <p:cNvPr id="78" name="图片 18" descr="无背景logo"/>
          <p:cNvPicPr>
            <a:picLocks noChangeAspect="1"/>
          </p:cNvPicPr>
          <p:nvPr/>
        </p:nvPicPr>
        <p:blipFill>
          <a:blip r:embed="rId3"/>
          <a:stretch>
            <a:fillRect/>
          </a:stretch>
        </p:blipFill>
        <p:spPr>
          <a:xfrm>
            <a:off x="515620" y="123825"/>
            <a:ext cx="1689735" cy="858520"/>
          </a:xfrm>
          <a:prstGeom prst="rect">
            <a:avLst/>
          </a:prstGeom>
        </p:spPr>
      </p:pic>
      <p:sp>
        <p:nvSpPr>
          <p:cNvPr id="79" name="文本框 10"/>
          <p:cNvSpPr txBox="1"/>
          <p:nvPr/>
        </p:nvSpPr>
        <p:spPr>
          <a:xfrm>
            <a:off x="1943961" y="3388693"/>
            <a:ext cx="3790950" cy="5334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400" spc="100">
                <a:solidFill>
                  <a:srgbClr val="988563">
                    <a:alpha val="100000"/>
                  </a:srgbClr>
                </a:solidFill>
                <a:latin typeface="微软雅黑 Light"/>
                <a:ea typeface="微软雅黑 Light"/>
                <a:cs typeface="+mn-cs"/>
                <a:sym typeface="等线"/>
              </a:rPr>
              <a:t>接口设计</a:t>
            </a:r>
            <a:endParaRPr/>
          </a:p>
        </p:txBody>
      </p:sp>
      <p:sp>
        <p:nvSpPr>
          <p:cNvPr id="80" name="矩形 4"/>
          <p:cNvSpPr/>
          <p:nvPr/>
        </p:nvSpPr>
        <p:spPr>
          <a:xfrm>
            <a:off x="949626" y="4169528"/>
            <a:ext cx="912597" cy="676828"/>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alpha val="100000"/>
                  </a:schemeClr>
                </a:solidFill>
                <a:latin typeface="Century Gothic"/>
                <a:ea typeface="等线"/>
                <a:cs typeface="+mn-cs"/>
              </a:rPr>
              <a:t>04</a:t>
            </a:r>
            <a:endParaRPr/>
          </a:p>
        </p:txBody>
      </p:sp>
      <p:sp>
        <p:nvSpPr>
          <p:cNvPr id="81" name="文本框 10"/>
          <p:cNvSpPr txBox="1"/>
          <p:nvPr/>
        </p:nvSpPr>
        <p:spPr>
          <a:xfrm>
            <a:off x="1943961" y="4312956"/>
            <a:ext cx="4667250" cy="5334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400" spc="100">
                <a:solidFill>
                  <a:srgbClr val="988563">
                    <a:alpha val="100000"/>
                  </a:srgbClr>
                </a:solidFill>
                <a:latin typeface="微软雅黑 Light"/>
                <a:ea typeface="微软雅黑 Light"/>
                <a:cs typeface="+mn-cs"/>
                <a:sym typeface="等线"/>
              </a:rPr>
              <a:t>关键用例及设计决策</a:t>
            </a:r>
            <a:endParaRPr/>
          </a:p>
        </p:txBody>
      </p:sp>
      <p:sp>
        <p:nvSpPr>
          <p:cNvPr id="82" name="矩形 4"/>
          <p:cNvSpPr/>
          <p:nvPr/>
        </p:nvSpPr>
        <p:spPr>
          <a:xfrm>
            <a:off x="949674" y="5060223"/>
            <a:ext cx="912597" cy="676828"/>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alpha val="100000"/>
                  </a:schemeClr>
                </a:solidFill>
                <a:latin typeface="Century Gothic"/>
                <a:ea typeface="等线"/>
                <a:cs typeface="+mn-cs"/>
              </a:rPr>
              <a:t>05</a:t>
            </a:r>
            <a:endParaRPr/>
          </a:p>
        </p:txBody>
      </p:sp>
      <p:sp>
        <p:nvSpPr>
          <p:cNvPr id="83" name="文本框 10"/>
          <p:cNvSpPr txBox="1"/>
          <p:nvPr/>
        </p:nvSpPr>
        <p:spPr>
          <a:xfrm>
            <a:off x="1958097" y="5203651"/>
            <a:ext cx="4667250" cy="5334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400" spc="100">
                <a:solidFill>
                  <a:srgbClr val="988563">
                    <a:alpha val="100000"/>
                  </a:srgbClr>
                </a:solidFill>
                <a:latin typeface="微软雅黑 Light"/>
                <a:ea typeface="微软雅黑 Light"/>
                <a:cs typeface="+mn-cs"/>
                <a:sym typeface="等线"/>
              </a:rPr>
              <a:t>后续挑战和待解决的问题</a:t>
            </a:r>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86" name="文本框 6"/>
          <p:cNvSpPr txBox="1"/>
          <p:nvPr/>
        </p:nvSpPr>
        <p:spPr>
          <a:xfrm>
            <a:off x="114300" y="242888"/>
            <a:ext cx="7327900" cy="53975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外部AI服务集成设计机制</a:t>
            </a:r>
            <a:endParaRPr/>
          </a:p>
        </p:txBody>
      </p:sp>
      <p:pic>
        <p:nvPicPr>
          <p:cNvPr id="87" name="图片 86"/>
          <p:cNvPicPr>
            <a:picLocks noChangeAspect="1"/>
          </p:cNvPicPr>
          <p:nvPr/>
        </p:nvPicPr>
        <p:blipFill>
          <a:blip r:embed="rId3"/>
          <a:stretch>
            <a:fillRect/>
          </a:stretch>
        </p:blipFill>
        <p:spPr>
          <a:xfrm>
            <a:off x="5057876" y="866775"/>
            <a:ext cx="6980242" cy="5764619"/>
          </a:xfrm>
          <a:prstGeom prst="rect">
            <a:avLst/>
          </a:prstGeom>
        </p:spPr>
      </p:pic>
      <p:sp>
        <p:nvSpPr>
          <p:cNvPr id="88" name="文本框 87"/>
          <p:cNvSpPr txBox="1"/>
          <p:nvPr/>
        </p:nvSpPr>
        <p:spPr>
          <a:xfrm>
            <a:off x="197478" y="1057032"/>
            <a:ext cx="6178550" cy="3748142"/>
          </a:xfrm>
          <a:prstGeom prst="rect">
            <a:avLst/>
          </a:prstGeom>
        </p:spPr>
        <p:txBody>
          <a:bodyPr>
            <a:spAutoFit/>
          </a:bodyPr>
          <a:lstStyle/>
          <a:p>
            <a:pPr marL="0" lvl="0" algn="l" defTabSz="914400">
              <a:lnSpc>
                <a:spcPct val="130000"/>
              </a:lnSpc>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核心设计模式：</a:t>
            </a:r>
            <a:r>
              <a:rPr sz="1600" b="0">
                <a:solidFill>
                  <a:schemeClr val="tx1">
                    <a:alpha val="100000"/>
                  </a:schemeClr>
                </a:solidFill>
                <a:latin typeface="等线" panose="02010600030101010101" pitchFamily="2" charset="-122"/>
                <a:ea typeface="等线" panose="02010600030101010101" pitchFamily="2" charset="-122"/>
              </a:rPr>
              <a:t>门面模式 + 策略模式</a:t>
            </a:r>
            <a:endParaRPr>
              <a:latin typeface="等线" panose="02010600030101010101" pitchFamily="2" charset="-122"/>
              <a:ea typeface="等线" panose="02010600030101010101" pitchFamily="2" charset="-122"/>
            </a:endParaRPr>
          </a:p>
          <a:p>
            <a:pPr marL="0" lvl="0" algn="l" defTabSz="914400">
              <a:lnSpc>
                <a:spcPct val="130000"/>
              </a:lnSpc>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门面层：</a:t>
            </a:r>
            <a:r>
              <a:rPr lang="zh-CN" sz="1600" b="0" i="0" u="none" strike="noStrike">
                <a:solidFill>
                  <a:schemeClr val="tx1">
                    <a:alpha val="100000"/>
                  </a:schemeClr>
                </a:solidFill>
                <a:latin typeface="等线" panose="02010600030101010101" pitchFamily="2" charset="-122"/>
                <a:ea typeface="等线" panose="02010600030101010101" pitchFamily="2" charset="-122"/>
              </a:rPr>
              <a:t>系统通过LLMService作为调用大语言模型的统一入口，业务层无需直接依赖外部 API，只需向该服务提交 Prompt 并获取结果。</a:t>
            </a:r>
            <a:endParaRPr>
              <a:latin typeface="等线" panose="02010600030101010101" pitchFamily="2" charset="-122"/>
              <a:ea typeface="等线" panose="02010600030101010101" pitchFamily="2" charset="-122"/>
            </a:endParaRPr>
          </a:p>
          <a:p>
            <a:pPr marL="0" lvl="0" algn="l" defTabSz="914400">
              <a:lnSpc>
                <a:spcPct val="130000"/>
              </a:lnSpc>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策略层：</a:t>
            </a:r>
            <a:r>
              <a:rPr lang="zh-CN" sz="1600" b="0" i="0" u="none" strike="noStrike">
                <a:solidFill>
                  <a:schemeClr val="tx1">
                    <a:alpha val="100000"/>
                  </a:schemeClr>
                </a:solidFill>
                <a:latin typeface="等线" panose="02010600030101010101" pitchFamily="2" charset="-122"/>
                <a:ea typeface="等线" panose="02010600030101010101" pitchFamily="2" charset="-122"/>
              </a:rPr>
              <a:t>定义统一接口 LLMProvider，不同 AI 服务商（OpenAI、智谱等）实现该接口。通过 LLMProviderSelector 进行运行时选择，结合用户的选择与可用性检测，实现主备自动切换。</a:t>
            </a:r>
            <a:endParaRPr sz="1800">
              <a:solidFill>
                <a:schemeClr val="tx1">
                  <a:alpha val="100000"/>
                </a:schemeClr>
              </a:solidFill>
              <a:latin typeface="等线" panose="02010600030101010101" pitchFamily="2" charset="-122"/>
              <a:ea typeface="等线" panose="02010600030101010101" pitchFamily="2" charset="-122"/>
            </a:endParaRPr>
          </a:p>
          <a:p>
            <a:pPr marL="0" lvl="0" algn="l" defTabSz="914400">
              <a:lnSpc>
                <a:spcPct val="130000"/>
              </a:lnSpc>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设计目标：</a:t>
            </a:r>
            <a:endParaRPr>
              <a:latin typeface="等线" panose="02010600030101010101" pitchFamily="2" charset="-122"/>
              <a:ea typeface="等线" panose="02010600030101010101" pitchFamily="2" charset="-122"/>
            </a:endParaRPr>
          </a:p>
          <a:p>
            <a:pPr lvl="0" indent="0" algn="l" defTabSz="914400">
              <a:lnSpc>
                <a:spcPct val="130000"/>
              </a:lnSpc>
              <a:buNone/>
              <a:defRPr sz="1800">
                <a:solidFill>
                  <a:schemeClr val="tx1">
                    <a:alpha val="100000"/>
                  </a:schemeClr>
                </a:solidFill>
                <a:latin typeface="等线"/>
                <a:ea typeface="等线"/>
                <a:cs typeface="+mn-cs"/>
              </a:defRPr>
            </a:pPr>
            <a:r>
              <a:rPr lang="zh-CN" sz="1600">
                <a:solidFill>
                  <a:srgbClr val="806000">
                    <a:alpha val="100000"/>
                  </a:srgbClr>
                </a:solidFill>
                <a:latin typeface="等线" panose="02010600030101010101" pitchFamily="2" charset="-122"/>
                <a:ea typeface="等线" panose="02010600030101010101" pitchFamily="2" charset="-122"/>
              </a:rPr>
              <a:t>统一调用方式：</a:t>
            </a:r>
            <a:r>
              <a:rPr lang="zh-CN" sz="1600">
                <a:solidFill>
                  <a:schemeClr val="tx1">
                    <a:alpha val="100000"/>
                  </a:schemeClr>
                </a:solidFill>
                <a:latin typeface="等线" panose="02010600030101010101" pitchFamily="2" charset="-122"/>
                <a:ea typeface="等线" panose="02010600030101010101" pitchFamily="2" charset="-122"/>
              </a:rPr>
              <a:t>对业务层隐藏不同 AI 服务商在接口和使用方式上的差异。</a:t>
            </a:r>
            <a:endParaRPr>
              <a:latin typeface="等线" panose="02010600030101010101" pitchFamily="2" charset="-122"/>
              <a:ea typeface="等线" panose="02010600030101010101" pitchFamily="2" charset="-122"/>
            </a:endParaRPr>
          </a:p>
          <a:p>
            <a:pPr lvl="0" indent="0" algn="l" defTabSz="914400">
              <a:lnSpc>
                <a:spcPct val="130000"/>
              </a:lnSpc>
              <a:buNone/>
              <a:defRPr sz="1800">
                <a:solidFill>
                  <a:schemeClr val="tx1">
                    <a:alpha val="100000"/>
                  </a:schemeClr>
                </a:solidFill>
                <a:latin typeface="等线"/>
                <a:ea typeface="等线"/>
                <a:cs typeface="+mn-cs"/>
              </a:defRPr>
            </a:pPr>
            <a:r>
              <a:rPr lang="zh-CN" sz="1600">
                <a:solidFill>
                  <a:srgbClr val="806000">
                    <a:alpha val="100000"/>
                  </a:srgbClr>
                </a:solidFill>
                <a:latin typeface="等线" panose="02010600030101010101" pitchFamily="2" charset="-122"/>
                <a:ea typeface="等线" panose="02010600030101010101" pitchFamily="2" charset="-122"/>
              </a:rPr>
              <a:t>便于切换模型：</a:t>
            </a:r>
            <a:r>
              <a:rPr lang="zh-CN" sz="1600">
                <a:solidFill>
                  <a:schemeClr val="tx1">
                    <a:alpha val="100000"/>
                  </a:schemeClr>
                </a:solidFill>
                <a:latin typeface="等线" panose="02010600030101010101" pitchFamily="2" charset="-122"/>
                <a:ea typeface="等线" panose="02010600030101010101" pitchFamily="2" charset="-122"/>
              </a:rPr>
              <a:t>当需要更换或新增 AI 服务时，减少代码修改量。</a:t>
            </a:r>
            <a:endParaRPr>
              <a:latin typeface="等线" panose="02010600030101010101" pitchFamily="2" charset="-122"/>
              <a:ea typeface="等线" panose="02010600030101010101" pitchFamily="2" charset="-122"/>
            </a:endParaRPr>
          </a:p>
          <a:p>
            <a:pPr lvl="0" indent="0" algn="l" defTabSz="914400">
              <a:lnSpc>
                <a:spcPct val="130000"/>
              </a:lnSpc>
              <a:buNone/>
              <a:defRPr sz="1800">
                <a:solidFill>
                  <a:schemeClr val="tx1">
                    <a:alpha val="100000"/>
                  </a:schemeClr>
                </a:solidFill>
                <a:latin typeface="等线"/>
                <a:ea typeface="等线"/>
                <a:cs typeface="+mn-cs"/>
              </a:defRPr>
            </a:pPr>
            <a:r>
              <a:rPr lang="zh-CN" sz="1600">
                <a:solidFill>
                  <a:srgbClr val="806000">
                    <a:alpha val="100000"/>
                  </a:srgbClr>
                </a:solidFill>
                <a:latin typeface="等线" panose="02010600030101010101" pitchFamily="2" charset="-122"/>
                <a:ea typeface="等线" panose="02010600030101010101" pitchFamily="2" charset="-122"/>
              </a:rPr>
              <a:t>降低耦合度：</a:t>
            </a:r>
            <a:r>
              <a:rPr lang="zh-CN" sz="1600">
                <a:solidFill>
                  <a:schemeClr val="tx1">
                    <a:alpha val="100000"/>
                  </a:schemeClr>
                </a:solidFill>
                <a:latin typeface="等线" panose="02010600030101010101" pitchFamily="2" charset="-122"/>
                <a:ea typeface="等线" panose="02010600030101010101" pitchFamily="2" charset="-122"/>
              </a:rPr>
              <a:t>业务逻辑不直接依赖具体的 AI 平台实现。</a:t>
            </a:r>
            <a:endParaRPr>
              <a:latin typeface="等线" panose="02010600030101010101" pitchFamily="2" charset="-122"/>
              <a:ea typeface="等线" panose="02010600030101010101"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1" name="文本框 6"/>
          <p:cNvSpPr txBox="1"/>
          <p:nvPr/>
        </p:nvSpPr>
        <p:spPr>
          <a:xfrm>
            <a:off x="114300" y="242888"/>
            <a:ext cx="8890942"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上下文感知的Prompt构建设计机制</a:t>
            </a:r>
            <a:endParaRPr/>
          </a:p>
        </p:txBody>
      </p:sp>
      <p:pic>
        <p:nvPicPr>
          <p:cNvPr id="92" name="图片 91"/>
          <p:cNvPicPr>
            <a:picLocks noChangeAspect="1"/>
          </p:cNvPicPr>
          <p:nvPr/>
        </p:nvPicPr>
        <p:blipFill>
          <a:blip r:embed="rId3"/>
          <a:stretch>
            <a:fillRect/>
          </a:stretch>
        </p:blipFill>
        <p:spPr>
          <a:xfrm>
            <a:off x="5541344" y="776288"/>
            <a:ext cx="6541607" cy="5991225"/>
          </a:xfrm>
          <a:prstGeom prst="rect">
            <a:avLst/>
          </a:prstGeom>
        </p:spPr>
      </p:pic>
      <p:sp>
        <p:nvSpPr>
          <p:cNvPr id="93" name="文本框 92"/>
          <p:cNvSpPr txBox="1"/>
          <p:nvPr/>
        </p:nvSpPr>
        <p:spPr>
          <a:xfrm>
            <a:off x="247583" y="1501450"/>
            <a:ext cx="5556250" cy="4051300"/>
          </a:xfrm>
          <a:prstGeom prst="rect">
            <a:avLst/>
          </a:prstGeom>
        </p:spPr>
        <p:txBody>
          <a:bodyPr>
            <a:sp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核心设计模式：</a:t>
            </a:r>
            <a:r>
              <a:rPr lang="zh-CN" sz="1600" b="0" i="0" u="none" strike="noStrike">
                <a:solidFill>
                  <a:schemeClr val="tx1">
                    <a:alpha val="100000"/>
                  </a:schemeClr>
                </a:solidFill>
                <a:latin typeface="等线" panose="02010600030101010101" pitchFamily="2" charset="-122"/>
                <a:ea typeface="等线" panose="02010600030101010101" pitchFamily="2" charset="-122"/>
              </a:rPr>
              <a:t>模板方法模式 + 策略模式</a:t>
            </a:r>
            <a:endParaRPr sz="1800">
              <a:solidFill>
                <a:schemeClr val="tx1">
                  <a:alpha val="100000"/>
                </a:schemeClr>
              </a:solidFill>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模板方法层：</a:t>
            </a:r>
            <a:r>
              <a:rPr lang="zh-CN" sz="1600" b="0" i="0" u="none" strike="noStrike">
                <a:solidFill>
                  <a:schemeClr val="tx1">
                    <a:alpha val="100000"/>
                  </a:schemeClr>
                </a:solidFill>
                <a:latin typeface="等线" panose="02010600030101010101" pitchFamily="2" charset="-122"/>
                <a:ea typeface="等线" panose="02010600030101010101" pitchFamily="2" charset="-122"/>
              </a:rPr>
              <a:t>抽象基类定义固定构建流程，</a:t>
            </a:r>
            <a:r>
              <a:rPr sz="1600">
                <a:latin typeface="等线" panose="02010600030101010101" pitchFamily="2" charset="-122"/>
                <a:ea typeface="等线" panose="02010600030101010101" pitchFamily="2" charset="-122"/>
              </a:rPr>
              <a:t>包括：</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sz="1600">
                <a:latin typeface="等线" panose="02010600030101010101" pitchFamily="2" charset="-122"/>
                <a:ea typeface="等线" panose="02010600030101010101" pitchFamily="2" charset="-122"/>
              </a:rPr>
              <a:t>系统指令、上下文信息、历史对话和当前问题，保证</a:t>
            </a:r>
            <a:r>
              <a:rPr lang="zh-CN" sz="1600" b="0" i="0" u="none" strike="noStrike">
                <a:solidFill>
                  <a:schemeClr val="tx1">
                    <a:alpha val="100000"/>
                  </a:schemeClr>
                </a:solidFill>
                <a:latin typeface="等线" panose="02010600030101010101" pitchFamily="2" charset="-122"/>
                <a:ea typeface="等线" panose="02010600030101010101" pitchFamily="2" charset="-122"/>
              </a:rPr>
              <a:t>不同 Prompt 类型在整体结构上的一致性。</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策略层：</a:t>
            </a:r>
            <a:r>
              <a:rPr lang="zh-CN" sz="1600" b="0" i="0" u="none" strike="noStrike">
                <a:solidFill>
                  <a:schemeClr val="tx1">
                    <a:alpha val="100000"/>
                  </a:schemeClr>
                </a:solidFill>
                <a:latin typeface="等线" panose="02010600030101010101" pitchFamily="2" charset="-122"/>
                <a:ea typeface="等线" panose="02010600030101010101" pitchFamily="2" charset="-122"/>
              </a:rPr>
              <a:t>具体子类（如 ProjectAnalysisPrompt、UserSkillAssessmentPrompt、FreeQuestionPrompt）</a:t>
            </a:r>
            <a:r>
              <a:rPr sz="1600">
                <a:latin typeface="等线" panose="02010600030101010101" pitchFamily="2" charset="-122"/>
                <a:ea typeface="等线" panose="02010600030101010101" pitchFamily="2" charset="-122"/>
              </a:rPr>
              <a:t>根据</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sz="1600">
                <a:latin typeface="等线" panose="02010600030101010101" pitchFamily="2" charset="-122"/>
                <a:ea typeface="等线" panose="02010600030101010101" pitchFamily="2" charset="-122"/>
              </a:rPr>
              <a:t>自身需求，决定注入哪些上下文内容或指令</a:t>
            </a:r>
            <a:r>
              <a:rPr lang="zh-CN" sz="1600">
                <a:latin typeface="等线" panose="02010600030101010101" pitchFamily="2" charset="-122"/>
                <a:ea typeface="等线" panose="02010600030101010101" pitchFamily="2" charset="-122"/>
              </a:rPr>
              <a:t>。</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等线" panose="02010600030101010101" pitchFamily="2" charset="-122"/>
                <a:ea typeface="等线" panose="02010600030101010101" pitchFamily="2" charset="-122"/>
              </a:rPr>
              <a:t>PromptFactory 负责根据请求类型创建具体 Prompt 实例。</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lang="zh-CN" sz="1800" b="1" i="0" u="none" strike="noStrike">
                <a:solidFill>
                  <a:schemeClr val="accent4">
                    <a:lumMod val="50000"/>
                    <a:alpha val="100000"/>
                  </a:schemeClr>
                </a:solidFill>
                <a:latin typeface="等线" panose="02010600030101010101" pitchFamily="2" charset="-122"/>
                <a:ea typeface="等线" panose="02010600030101010101" pitchFamily="2" charset="-122"/>
              </a:rPr>
              <a:t>设计目标：
</a:t>
            </a:r>
            <a:r>
              <a:rPr lang="zh-CN" sz="1600" b="0" i="0" u="none" strike="noStrike">
                <a:solidFill>
                  <a:srgbClr val="806000">
                    <a:alpha val="100000"/>
                  </a:srgbClr>
                </a:solidFill>
                <a:latin typeface="等线" panose="02010600030101010101" pitchFamily="2" charset="-122"/>
                <a:ea typeface="等线" panose="02010600030101010101" pitchFamily="2" charset="-122"/>
              </a:rPr>
              <a:t>上下文感知：</a:t>
            </a:r>
            <a:r>
              <a:rPr lang="zh-CN" sz="1600" b="0" i="0" u="none" strike="noStrike">
                <a:solidFill>
                  <a:schemeClr val="tx1">
                    <a:alpha val="100000"/>
                  </a:schemeClr>
                </a:solidFill>
                <a:latin typeface="等线" panose="02010600030101010101" pitchFamily="2" charset="-122"/>
                <a:ea typeface="等线" panose="02010600030101010101" pitchFamily="2" charset="-122"/>
              </a:rPr>
              <a:t>整合用户档案、历史对话与项目信息，实现</a:t>
            </a:r>
            <a:endParaRPr>
              <a:latin typeface="等线" panose="02010600030101010101" pitchFamily="2" charset="-122"/>
              <a:ea typeface="等线" panose="02010600030101010101" pitchFamily="2" charset="-122"/>
            </a:endParaRPr>
          </a:p>
          <a:p>
            <a:pPr marL="0" lvl="0" indent="0" algn="l" defTabSz="914400">
              <a:lnSpc>
                <a:spcPct val="130000"/>
              </a:lnSpc>
              <a:buNone/>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等线" panose="02010600030101010101" pitchFamily="2" charset="-122"/>
                <a:ea typeface="等线" panose="02010600030101010101" pitchFamily="2" charset="-122"/>
              </a:rPr>
              <a:t>多轮对话和个性化回答。
</a:t>
            </a:r>
            <a:r>
              <a:rPr lang="zh-CN" sz="1600" b="0" i="0" u="none" strike="noStrike">
                <a:solidFill>
                  <a:srgbClr val="806000">
                    <a:alpha val="100000"/>
                  </a:srgbClr>
                </a:solidFill>
                <a:latin typeface="等线" panose="02010600030101010101" pitchFamily="2" charset="-122"/>
                <a:ea typeface="等线" panose="02010600030101010101" pitchFamily="2" charset="-122"/>
              </a:rPr>
              <a:t>支持多种咨询场景：</a:t>
            </a:r>
            <a:r>
              <a:rPr lang="zh-CN" sz="1600" b="0" i="0" u="none" strike="noStrike">
                <a:solidFill>
                  <a:schemeClr val="tx1">
                    <a:alpha val="100000"/>
                  </a:schemeClr>
                </a:solidFill>
                <a:latin typeface="等线" panose="02010600030101010101" pitchFamily="2" charset="-122"/>
                <a:ea typeface="等线" panose="02010600030101010101" pitchFamily="2" charset="-122"/>
              </a:rPr>
              <a:t>不同问题类型生成不同结构的Prompt。</a:t>
            </a:r>
            <a:endParaRPr>
              <a:latin typeface="等线" panose="02010600030101010101" pitchFamily="2" charset="-122"/>
              <a:ea typeface="等线" panose="02010600030101010101"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6" name="文本框 6"/>
          <p:cNvSpPr txBox="1"/>
          <p:nvPr/>
        </p:nvSpPr>
        <p:spPr>
          <a:xfrm>
            <a:off x="114300" y="242888"/>
            <a:ext cx="8896350" cy="53975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关键用例及设计决策</a:t>
            </a:r>
            <a:r>
              <a:rPr lang="en-US" sz="2400" spc="100">
                <a:solidFill>
                  <a:schemeClr val="accent4">
                    <a:lumMod val="50000"/>
                    <a:alpha val="100000"/>
                  </a:schemeClr>
                </a:solidFill>
                <a:latin typeface="微软雅黑 Light"/>
                <a:ea typeface="微软雅黑 Light"/>
                <a:cs typeface="+mn-cs"/>
                <a:sym typeface="等线"/>
              </a:rPr>
              <a:t>——AI 助手服务</a:t>
            </a:r>
            <a:r>
              <a:rPr lang="zh-CN" sz="2400" spc="100">
                <a:solidFill>
                  <a:schemeClr val="accent4">
                    <a:lumMod val="50000"/>
                    <a:alpha val="100000"/>
                  </a:schemeClr>
                </a:solidFill>
                <a:latin typeface="微软雅黑 Light"/>
                <a:ea typeface="微软雅黑 Light"/>
                <a:cs typeface="+mn-cs"/>
                <a:sym typeface="等线"/>
              </a:rPr>
              <a:t>的非功能性需求</a:t>
            </a:r>
            <a:endParaRPr/>
          </a:p>
        </p:txBody>
      </p:sp>
      <p:pic>
        <p:nvPicPr>
          <p:cNvPr id="97" name="图片 96"/>
          <p:cNvPicPr>
            <a:picLocks noChangeAspect="1"/>
          </p:cNvPicPr>
          <p:nvPr/>
        </p:nvPicPr>
        <p:blipFill>
          <a:blip r:embed="rId3"/>
          <a:stretch>
            <a:fillRect/>
          </a:stretch>
        </p:blipFill>
        <p:spPr>
          <a:xfrm>
            <a:off x="114300" y="1199798"/>
            <a:ext cx="4019962" cy="5415314"/>
          </a:xfrm>
          <a:prstGeom prst="rect">
            <a:avLst/>
          </a:prstGeom>
        </p:spPr>
      </p:pic>
      <p:sp>
        <p:nvSpPr>
          <p:cNvPr id="98" name="文本框 97"/>
          <p:cNvSpPr txBox="1"/>
          <p:nvPr/>
        </p:nvSpPr>
        <p:spPr>
          <a:xfrm>
            <a:off x="1660986" y="1799717"/>
            <a:ext cx="926591" cy="565150"/>
          </a:xfrm>
          <a:prstGeom prst="rect">
            <a:avLst/>
          </a:prstGeom>
        </p:spPr>
        <p:txBody>
          <a:bodyPr>
            <a:sp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sz="2400" b="1" i="0" u="none" strike="noStrike">
                <a:solidFill>
                  <a:schemeClr val="accent4">
                    <a:lumMod val="50000"/>
                    <a:alpha val="100000"/>
                  </a:schemeClr>
                </a:solidFill>
                <a:latin typeface="微软雅黑 Light"/>
                <a:ea typeface="微软雅黑 Light"/>
                <a:cs typeface="+mn-cs"/>
              </a:rPr>
              <a:t>性能</a:t>
            </a:r>
            <a:endParaRPr/>
          </a:p>
        </p:txBody>
      </p:sp>
      <p:pic>
        <p:nvPicPr>
          <p:cNvPr id="99" name="图片 98"/>
          <p:cNvPicPr>
            <a:picLocks noChangeAspect="1"/>
          </p:cNvPicPr>
          <p:nvPr/>
        </p:nvPicPr>
        <p:blipFill>
          <a:blip r:embed="rId3"/>
          <a:stretch>
            <a:fillRect/>
          </a:stretch>
        </p:blipFill>
        <p:spPr>
          <a:xfrm>
            <a:off x="4134262" y="1199797"/>
            <a:ext cx="4019962" cy="5415315"/>
          </a:xfrm>
          <a:prstGeom prst="rect">
            <a:avLst/>
          </a:prstGeom>
        </p:spPr>
      </p:pic>
      <p:sp>
        <p:nvSpPr>
          <p:cNvPr id="100" name="文本框 99"/>
          <p:cNvSpPr txBox="1"/>
          <p:nvPr/>
        </p:nvSpPr>
        <p:spPr>
          <a:xfrm>
            <a:off x="-47716" y="2414845"/>
            <a:ext cx="4025900" cy="3696205"/>
          </a:xfrm>
          <a:prstGeom prst="rect">
            <a:avLst/>
          </a:prstGeom>
        </p:spPr>
        <p:txBody>
          <a:bodyPr>
            <a:spAutoFit/>
          </a:bodyPr>
          <a:lstStyle/>
          <a:p>
            <a:pPr marL="349250" lvl="0" indent="0" algn="l" defTabSz="914400">
              <a:lnSpc>
                <a:spcPts val="2100"/>
              </a:lnSpc>
              <a:spcBef>
                <a:spcPts val="600"/>
              </a:spcBef>
              <a:spcAft>
                <a:spcPts val="0"/>
              </a:spcAft>
              <a:buFont typeface="Arial" charset="0"/>
              <a:buChar char="•"/>
              <a:defRPr sz="1800">
                <a:solidFill>
                  <a:schemeClr val="tx1">
                    <a:alpha val="100000"/>
                  </a:schemeClr>
                </a:solidFill>
                <a:latin typeface="等线"/>
                <a:ea typeface="等线"/>
                <a:cs typeface="+mn-cs"/>
              </a:defRPr>
            </a:pPr>
            <a:r>
              <a:rPr lang="en-US" sz="1600" b="0" i="0" u="none" strike="noStrike">
                <a:solidFill>
                  <a:schemeClr val="tx1">
                    <a:alpha val="100000"/>
                  </a:schemeClr>
                </a:solidFill>
                <a:latin typeface="等线"/>
                <a:ea typeface="等线"/>
                <a:cs typeface="+mn-cs"/>
              </a:rPr>
              <a:t> </a:t>
            </a:r>
            <a:r>
              <a:rPr lang="zh-CN" sz="1600" b="1" i="0" u="none" strike="noStrike">
                <a:solidFill>
                  <a:schemeClr val="tx1">
                    <a:alpha val="100000"/>
                  </a:schemeClr>
                </a:solidFill>
                <a:latin typeface="等线"/>
                <a:ea typeface="等线"/>
                <a:cs typeface="+mn-cs"/>
              </a:rPr>
              <a:t>对话历史按用户加载并限制规模</a:t>
            </a:r>
            <a:endParaRPr/>
          </a:p>
          <a:p>
            <a:pPr marL="349250" lvl="0" indent="0" algn="l" defTabSz="914400">
              <a:lnSpc>
                <a:spcPts val="2100"/>
              </a:lnSpc>
              <a:spcBef>
                <a:spcPts val="600"/>
              </a:spcBef>
              <a:spcAft>
                <a:spcPts val="0"/>
              </a:spcAft>
              <a:buNone/>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等线"/>
                <a:ea typeface="等线"/>
                <a:cs typeface="+mn-cs"/>
              </a:rPr>
              <a:t>每次咨询最多加载最近 5 轮对话，上下文总长度控制在不超过 1500 tokens。</a:t>
            </a:r>
            <a:endParaRPr/>
          </a:p>
          <a:p>
            <a:pPr marL="349250" lvl="0" indent="0" algn="l" defTabSz="914400">
              <a:lnSpc>
                <a:spcPts val="2100"/>
              </a:lnSpc>
              <a:spcBef>
                <a:spcPts val="600"/>
              </a:spcBef>
              <a:spcAft>
                <a:spcPts val="0"/>
              </a:spcAft>
              <a:buFont typeface="Arial" charset="0"/>
              <a:buChar char="•"/>
              <a:defRPr sz="1800">
                <a:solidFill>
                  <a:schemeClr val="tx1">
                    <a:alpha val="100000"/>
                  </a:schemeClr>
                </a:solidFill>
                <a:latin typeface="等线"/>
                <a:ea typeface="等线"/>
                <a:cs typeface="+mn-cs"/>
              </a:defRPr>
            </a:pPr>
            <a:r>
              <a:rPr lang="en-US" sz="1600" b="0" i="0" u="none" strike="noStrike">
                <a:solidFill>
                  <a:schemeClr val="tx1">
                    <a:alpha val="100000"/>
                  </a:schemeClr>
                </a:solidFill>
                <a:latin typeface="等线"/>
                <a:ea typeface="等线"/>
                <a:cs typeface="+mn-cs"/>
              </a:rPr>
              <a:t> </a:t>
            </a:r>
            <a:r>
              <a:rPr lang="zh-CN" sz="1600" b="1" i="0" u="none" strike="noStrike">
                <a:solidFill>
                  <a:schemeClr val="tx1">
                    <a:alpha val="100000"/>
                  </a:schemeClr>
                </a:solidFill>
                <a:latin typeface="等线"/>
                <a:ea typeface="等线"/>
                <a:cs typeface="+mn-cs"/>
              </a:rPr>
              <a:t>AI 调用集中于LLMService统一处理</a:t>
            </a:r>
            <a:endParaRPr lang="en-US" altLang="zh-CN" sz="1600">
              <a:solidFill>
                <a:schemeClr val="tx1">
                  <a:alpha val="100000"/>
                </a:schemeClr>
              </a:solidFill>
              <a:latin typeface="等线"/>
              <a:ea typeface="等线"/>
            </a:endParaRPr>
          </a:p>
          <a:p>
            <a:pPr marL="349250" lvl="0" indent="0" algn="l" defTabSz="914400">
              <a:lnSpc>
                <a:spcPts val="2100"/>
              </a:lnSpc>
              <a:spcBef>
                <a:spcPts val="600"/>
              </a:spcBef>
              <a:spcAft>
                <a:spcPts val="0"/>
              </a:spcAft>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等线"/>
                <a:ea typeface="等线"/>
                <a:cs typeface="+mn-cs"/>
              </a:rPr>
              <a:t>所有大模型调用由 LLMService 封装，支持异步或非阻塞方式执行，避免模型推理过程阻塞核心业务线程。</a:t>
            </a:r>
            <a:endParaRPr/>
          </a:p>
          <a:p>
            <a:pPr marL="349250" lvl="0" indent="0" algn="l" defTabSz="914400">
              <a:lnSpc>
                <a:spcPts val="2100"/>
              </a:lnSpc>
              <a:spcBef>
                <a:spcPts val="600"/>
              </a:spcBef>
              <a:spcAft>
                <a:spcPts val="0"/>
              </a:spcAft>
              <a:buFont typeface="Arial" charset="0"/>
              <a:buChar char="•"/>
              <a:defRPr sz="1800">
                <a:solidFill>
                  <a:schemeClr val="tx1">
                    <a:alpha val="100000"/>
                  </a:schemeClr>
                </a:solidFill>
                <a:latin typeface="等线"/>
                <a:ea typeface="等线"/>
                <a:cs typeface="+mn-cs"/>
              </a:defRPr>
            </a:pPr>
            <a:r>
              <a:rPr lang="en-US" sz="1600" b="0" i="0" u="none" strike="noStrike">
                <a:solidFill>
                  <a:schemeClr val="tx1">
                    <a:alpha val="100000"/>
                  </a:schemeClr>
                </a:solidFill>
                <a:latin typeface="等线"/>
                <a:ea typeface="等线"/>
                <a:cs typeface="+mn-cs"/>
              </a:rPr>
              <a:t> </a:t>
            </a:r>
            <a:r>
              <a:rPr lang="zh-CN" sz="1600" b="1" i="0" u="none" strike="noStrike">
                <a:solidFill>
                  <a:schemeClr val="tx1">
                    <a:alpha val="100000"/>
                  </a:schemeClr>
                </a:solidFill>
                <a:latin typeface="等线"/>
                <a:ea typeface="等线"/>
                <a:cs typeface="+mn-cs"/>
              </a:rPr>
              <a:t>核心业务处理时间可控</a:t>
            </a:r>
            <a:endParaRPr lang="en-US" altLang="zh-CN" sz="1600">
              <a:solidFill>
                <a:schemeClr val="tx1">
                  <a:alpha val="100000"/>
                </a:schemeClr>
              </a:solidFill>
              <a:latin typeface="等线"/>
              <a:ea typeface="等线"/>
            </a:endParaRPr>
          </a:p>
          <a:p>
            <a:pPr marL="349250" lvl="0" indent="0" algn="l" defTabSz="914400">
              <a:lnSpc>
                <a:spcPts val="2100"/>
              </a:lnSpc>
              <a:spcBef>
                <a:spcPts val="600"/>
              </a:spcBef>
              <a:spcAft>
                <a:spcPts val="0"/>
              </a:spcAft>
              <a:defRPr sz="1800">
                <a:solidFill>
                  <a:schemeClr val="tx1">
                    <a:alpha val="100000"/>
                  </a:schemeClr>
                </a:solidFill>
                <a:latin typeface="等线"/>
                <a:ea typeface="等线"/>
                <a:cs typeface="+mn-cs"/>
              </a:defRPr>
            </a:pPr>
            <a:r>
              <a:rPr lang="zh-CN" sz="1600" b="0" i="0" u="none" strike="noStrike">
                <a:solidFill>
                  <a:schemeClr val="tx1">
                    <a:alpha val="100000"/>
                  </a:schemeClr>
                </a:solidFill>
                <a:latin typeface="等线"/>
                <a:ea typeface="等线"/>
                <a:cs typeface="+mn-cs"/>
              </a:rPr>
              <a:t>Prompt 构建与上下文整合等本地处理时间控制在 100ms 以内，系统整体响应时间主要由外部大语言模型推理耗时决定。</a:t>
            </a:r>
            <a:endParaRPr/>
          </a:p>
        </p:txBody>
      </p:sp>
      <p:pic>
        <p:nvPicPr>
          <p:cNvPr id="101" name="图片 100"/>
          <p:cNvPicPr>
            <a:picLocks noChangeAspect="1"/>
          </p:cNvPicPr>
          <p:nvPr/>
        </p:nvPicPr>
        <p:blipFill>
          <a:blip r:embed="rId3"/>
          <a:stretch>
            <a:fillRect/>
          </a:stretch>
        </p:blipFill>
        <p:spPr>
          <a:xfrm>
            <a:off x="8070875" y="1199798"/>
            <a:ext cx="4019962" cy="5415314"/>
          </a:xfrm>
          <a:prstGeom prst="rect">
            <a:avLst/>
          </a:prstGeom>
        </p:spPr>
      </p:pic>
      <p:pic>
        <p:nvPicPr>
          <p:cNvPr id="102" name="图片 101"/>
          <p:cNvPicPr>
            <a:picLocks noChangeAspect="1"/>
          </p:cNvPicPr>
          <p:nvPr/>
        </p:nvPicPr>
        <p:blipFill>
          <a:blip r:embed="rId4"/>
          <a:stretch>
            <a:fillRect/>
          </a:stretch>
        </p:blipFill>
        <p:spPr>
          <a:xfrm>
            <a:off x="1657937" y="873126"/>
            <a:ext cx="926591" cy="920496"/>
          </a:xfrm>
          <a:prstGeom prst="rect">
            <a:avLst/>
          </a:prstGeom>
        </p:spPr>
      </p:pic>
      <p:pic>
        <p:nvPicPr>
          <p:cNvPr id="103" name="图片 102"/>
          <p:cNvPicPr>
            <a:picLocks noChangeAspect="1"/>
          </p:cNvPicPr>
          <p:nvPr/>
        </p:nvPicPr>
        <p:blipFill>
          <a:blip r:embed="rId5"/>
          <a:stretch>
            <a:fillRect/>
          </a:stretch>
        </p:blipFill>
        <p:spPr>
          <a:xfrm>
            <a:off x="5680948" y="879221"/>
            <a:ext cx="926591" cy="920496"/>
          </a:xfrm>
          <a:prstGeom prst="rect">
            <a:avLst/>
          </a:prstGeom>
        </p:spPr>
      </p:pic>
      <p:sp>
        <p:nvSpPr>
          <p:cNvPr id="104" name="文本框 103"/>
          <p:cNvSpPr txBox="1"/>
          <p:nvPr/>
        </p:nvSpPr>
        <p:spPr>
          <a:xfrm>
            <a:off x="3896179" y="2364867"/>
            <a:ext cx="4121149" cy="3965509"/>
          </a:xfrm>
          <a:prstGeom prst="rect">
            <a:avLst/>
          </a:prstGeom>
        </p:spPr>
        <p:txBody>
          <a:bodyPr wrap="square">
            <a:spAutoFit/>
          </a:bodyPr>
          <a:lstStyle/>
          <a:p>
            <a:pPr marL="349250" indent="0" algn="l" defTabSz="914400">
              <a:lnSpc>
                <a:spcPts val="2100"/>
              </a:lnSpc>
              <a:spcBef>
                <a:spcPts val="600"/>
              </a:spcBef>
              <a:spcAft>
                <a:spcPts val="0"/>
              </a:spcAft>
              <a:buFont typeface="Arial" charset="0"/>
              <a:buChar char="•"/>
            </a:pPr>
            <a:r>
              <a:rPr lang="en-US" sz="1600" b="1"/>
              <a:t> </a:t>
            </a:r>
            <a:r>
              <a:rPr sz="1600" b="1"/>
              <a:t>最小化上下文注入</a:t>
            </a:r>
            <a:endParaRPr lang="en-US" sz="1600" b="1"/>
          </a:p>
          <a:p>
            <a:pPr marL="349250" indent="0" algn="l" defTabSz="914400">
              <a:lnSpc>
                <a:spcPts val="2100"/>
              </a:lnSpc>
              <a:spcBef>
                <a:spcPts val="600"/>
              </a:spcBef>
              <a:spcAft>
                <a:spcPts val="0"/>
              </a:spcAft>
            </a:pPr>
            <a:r>
              <a:rPr sz="1600"/>
              <a:t>Prompt 构建过程中仅注入与当前咨询直接相关的用户信息（如专业方向、技能标签），不传递完整用户档案，降低敏感信息暴露风险。</a:t>
            </a:r>
            <a:endParaRPr/>
          </a:p>
          <a:p>
            <a:pPr marL="349250" indent="0" algn="l" defTabSz="914400">
              <a:lnSpc>
                <a:spcPts val="2100"/>
              </a:lnSpc>
              <a:spcBef>
                <a:spcPts val="600"/>
              </a:spcBef>
              <a:spcAft>
                <a:spcPts val="0"/>
              </a:spcAft>
              <a:buFont typeface="Arial" charset="0"/>
              <a:buChar char="•"/>
            </a:pPr>
            <a:r>
              <a:rPr lang="en-US" sz="1600" b="1"/>
              <a:t> </a:t>
            </a:r>
            <a:r>
              <a:rPr sz="1600" b="1"/>
              <a:t>对话与用户数据仅服务端存储</a:t>
            </a:r>
            <a:endParaRPr lang="en-US" sz="1600" b="1"/>
          </a:p>
          <a:p>
            <a:pPr marL="349250" indent="0" algn="l" defTabSz="914400">
              <a:lnSpc>
                <a:spcPts val="2100"/>
              </a:lnSpc>
              <a:spcBef>
                <a:spcPts val="600"/>
              </a:spcBef>
              <a:spcAft>
                <a:spcPts val="0"/>
              </a:spcAft>
            </a:pPr>
            <a:r>
              <a:rPr sz="1600"/>
              <a:t>用户背景信息与历史对话记录统一存储于服务端数据库中，前端仅获取最终生成结果，不直接接触原始上下文数据。</a:t>
            </a:r>
            <a:endParaRPr/>
          </a:p>
          <a:p>
            <a:pPr marL="349250" indent="0" algn="l" defTabSz="914400">
              <a:lnSpc>
                <a:spcPts val="2100"/>
              </a:lnSpc>
              <a:spcBef>
                <a:spcPts val="600"/>
              </a:spcBef>
              <a:spcAft>
                <a:spcPts val="0"/>
              </a:spcAft>
              <a:buFont typeface="Arial" charset="0"/>
              <a:buChar char="•"/>
            </a:pPr>
            <a:r>
              <a:rPr lang="en-US" sz="1600" b="1"/>
              <a:t> </a:t>
            </a:r>
            <a:r>
              <a:rPr sz="1600" b="1"/>
              <a:t>AI 服务配置集中管理</a:t>
            </a:r>
            <a:endParaRPr lang="en-US" sz="1600" b="1"/>
          </a:p>
          <a:p>
            <a:pPr marL="349250" indent="0" algn="l" defTabSz="914400">
              <a:lnSpc>
                <a:spcPts val="2100"/>
              </a:lnSpc>
              <a:spcBef>
                <a:spcPts val="600"/>
              </a:spcBef>
              <a:spcAft>
                <a:spcPts val="0"/>
              </a:spcAft>
            </a:pPr>
            <a:r>
              <a:rPr sz="1600"/>
              <a:t>大模型调用所需的 API Key、基础地址及模型参数通过配置文件或环境变量管理，避免在代码中硬编码敏感信息。</a:t>
            </a:r>
            <a:endParaRPr/>
          </a:p>
        </p:txBody>
      </p:sp>
      <p:sp>
        <p:nvSpPr>
          <p:cNvPr id="105" name="文本框 104"/>
          <p:cNvSpPr txBox="1"/>
          <p:nvPr/>
        </p:nvSpPr>
        <p:spPr>
          <a:xfrm>
            <a:off x="5592265" y="1799717"/>
            <a:ext cx="1103957" cy="565150"/>
          </a:xfrm>
          <a:prstGeom prst="rect">
            <a:avLst/>
          </a:prstGeom>
        </p:spPr>
        <p:txBody>
          <a:bodyPr>
            <a:sp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altLang="en-US" sz="2400" b="1">
                <a:solidFill>
                  <a:schemeClr val="accent4">
                    <a:lumMod val="50000"/>
                    <a:alpha val="100000"/>
                  </a:schemeClr>
                </a:solidFill>
                <a:latin typeface="微软雅黑 Light"/>
                <a:ea typeface="微软雅黑 Light"/>
              </a:rPr>
              <a:t>安</a:t>
            </a:r>
            <a:r>
              <a:rPr lang="zh-CN" sz="2400" b="1" i="0" u="none" strike="noStrike">
                <a:solidFill>
                  <a:schemeClr val="accent4">
                    <a:lumMod val="50000"/>
                    <a:alpha val="100000"/>
                  </a:schemeClr>
                </a:solidFill>
                <a:latin typeface="微软雅黑 Light"/>
                <a:ea typeface="微软雅黑 Light"/>
                <a:cs typeface="+mn-cs"/>
              </a:rPr>
              <a:t>全性</a:t>
            </a:r>
            <a:endParaRPr sz="1800">
              <a:solidFill>
                <a:schemeClr val="tx1">
                  <a:alpha val="100000"/>
                </a:schemeClr>
              </a:solidFill>
              <a:latin typeface="等线"/>
              <a:ea typeface="等线"/>
              <a:cs typeface="+mn-cs"/>
            </a:endParaRPr>
          </a:p>
        </p:txBody>
      </p:sp>
      <p:sp>
        <p:nvSpPr>
          <p:cNvPr id="106" name="文本框 105"/>
          <p:cNvSpPr txBox="1"/>
          <p:nvPr/>
        </p:nvSpPr>
        <p:spPr>
          <a:xfrm>
            <a:off x="8598300" y="1797089"/>
            <a:ext cx="3096272" cy="533223"/>
          </a:xfrm>
          <a:prstGeom prst="rect">
            <a:avLst/>
          </a:prstGeom>
        </p:spPr>
        <p:txBody>
          <a:bodyPr wrap="square">
            <a:spAutoFit/>
          </a:bodyPr>
          <a:lstStyle/>
          <a:p>
            <a:pPr marL="0" lvl="0" indent="0" algn="l" defTabSz="914400">
              <a:lnSpc>
                <a:spcPct val="130000"/>
              </a:lnSpc>
              <a:buNone/>
              <a:defRPr sz="1800">
                <a:solidFill>
                  <a:schemeClr val="tx1">
                    <a:alpha val="100000"/>
                  </a:schemeClr>
                </a:solidFill>
                <a:latin typeface="等线"/>
                <a:ea typeface="等线"/>
                <a:cs typeface="+mn-cs"/>
              </a:defRPr>
            </a:pPr>
            <a:r>
              <a:rPr lang="zh-CN" altLang="en-US" sz="2400" b="1">
                <a:solidFill>
                  <a:schemeClr val="accent4">
                    <a:lumMod val="50000"/>
                    <a:alpha val="100000"/>
                  </a:schemeClr>
                </a:solidFill>
                <a:latin typeface="微软雅黑 Light"/>
                <a:ea typeface="微软雅黑 Light"/>
              </a:rPr>
              <a:t>可维护性与可扩展性</a:t>
            </a:r>
            <a:endParaRPr sz="1800">
              <a:solidFill>
                <a:schemeClr val="tx1">
                  <a:alpha val="100000"/>
                </a:schemeClr>
              </a:solidFill>
              <a:latin typeface="等线"/>
              <a:ea typeface="等线"/>
              <a:cs typeface="+mn-cs"/>
            </a:endParaRPr>
          </a:p>
        </p:txBody>
      </p:sp>
      <p:pic>
        <p:nvPicPr>
          <p:cNvPr id="107" name="图片 106"/>
          <p:cNvPicPr>
            <a:picLocks noChangeAspect="1"/>
          </p:cNvPicPr>
          <p:nvPr/>
        </p:nvPicPr>
        <p:blipFill>
          <a:blip r:embed="rId6"/>
          <a:stretch>
            <a:fillRect/>
          </a:stretch>
        </p:blipFill>
        <p:spPr>
          <a:xfrm>
            <a:off x="9620608" y="873126"/>
            <a:ext cx="920496" cy="926591"/>
          </a:xfrm>
          <a:prstGeom prst="rect">
            <a:avLst/>
          </a:prstGeom>
        </p:spPr>
      </p:pic>
      <p:sp>
        <p:nvSpPr>
          <p:cNvPr id="108" name="文本框 107"/>
          <p:cNvSpPr txBox="1"/>
          <p:nvPr/>
        </p:nvSpPr>
        <p:spPr>
          <a:xfrm>
            <a:off x="7875461" y="2364866"/>
            <a:ext cx="4121150" cy="3965509"/>
          </a:xfrm>
          <a:prstGeom prst="rect">
            <a:avLst/>
          </a:prstGeom>
        </p:spPr>
        <p:txBody>
          <a:bodyPr>
            <a:spAutoFit/>
          </a:bodyPr>
          <a:lstStyle/>
          <a:p>
            <a:pPr marL="349250" indent="0" algn="l" defTabSz="914400">
              <a:lnSpc>
                <a:spcPts val="2100"/>
              </a:lnSpc>
              <a:spcBef>
                <a:spcPts val="600"/>
              </a:spcBef>
              <a:spcAft>
                <a:spcPts val="0"/>
              </a:spcAft>
              <a:buFont typeface="Arial" charset="0"/>
              <a:buChar char="•"/>
            </a:pPr>
            <a:r>
              <a:rPr lang="en-US" sz="1600" b="1"/>
              <a:t> </a:t>
            </a:r>
            <a:r>
              <a:rPr sz="1600" b="1"/>
              <a:t>Prompt 构建与业务解耦</a:t>
            </a:r>
            <a:endParaRPr lang="en-US" sz="1600" b="1"/>
          </a:p>
          <a:p>
            <a:pPr marL="349250" indent="0" algn="l" defTabSz="914400">
              <a:lnSpc>
                <a:spcPts val="2100"/>
              </a:lnSpc>
              <a:spcBef>
                <a:spcPts val="600"/>
              </a:spcBef>
              <a:spcAft>
                <a:spcPts val="0"/>
              </a:spcAft>
            </a:pPr>
            <a:r>
              <a:rPr sz="1600"/>
              <a:t>Prompt 的生成逻辑与业务流程分离，业务层只负责选择合适的咨询类型，使 Prompt 的调整不会影响主业务逻辑。</a:t>
            </a:r>
            <a:endParaRPr/>
          </a:p>
          <a:p>
            <a:pPr marL="349250" indent="0" algn="l" defTabSz="914400">
              <a:lnSpc>
                <a:spcPts val="2100"/>
              </a:lnSpc>
              <a:spcBef>
                <a:spcPts val="600"/>
              </a:spcBef>
              <a:spcAft>
                <a:spcPts val="0"/>
              </a:spcAft>
              <a:buFont typeface="Arial" charset="0"/>
              <a:buChar char="•"/>
            </a:pPr>
            <a:r>
              <a:rPr lang="en-US" sz="1600" b="1"/>
              <a:t> </a:t>
            </a:r>
            <a:r>
              <a:rPr sz="1600" b="1"/>
              <a:t>场景扩展成本低</a:t>
            </a:r>
            <a:endParaRPr lang="en-US" sz="1600" b="1"/>
          </a:p>
          <a:p>
            <a:pPr marL="349250" indent="0" algn="l" defTabSz="914400">
              <a:lnSpc>
                <a:spcPts val="2100"/>
              </a:lnSpc>
              <a:spcBef>
                <a:spcPts val="600"/>
              </a:spcBef>
              <a:spcAft>
                <a:spcPts val="0"/>
              </a:spcAft>
            </a:pPr>
            <a:r>
              <a:rPr sz="1600"/>
              <a:t>不同咨询场景对应不同 Prompt 子类，彼此独立；新增咨询类型只需新增一个 Prompt 类并在工厂中注册。</a:t>
            </a:r>
            <a:endParaRPr/>
          </a:p>
          <a:p>
            <a:pPr marL="349250" indent="0" algn="l" defTabSz="914400">
              <a:lnSpc>
                <a:spcPts val="2100"/>
              </a:lnSpc>
              <a:spcBef>
                <a:spcPts val="600"/>
              </a:spcBef>
              <a:spcAft>
                <a:spcPts val="0"/>
              </a:spcAft>
              <a:buFont typeface="Arial" charset="0"/>
              <a:buChar char="•"/>
            </a:pPr>
            <a:r>
              <a:rPr lang="en-US" sz="1600" b="1"/>
              <a:t> </a:t>
            </a:r>
            <a:r>
              <a:rPr sz="1600" b="1"/>
              <a:t>服务与能力可独立演进</a:t>
            </a:r>
            <a:endParaRPr lang="en-US" sz="1600" b="1"/>
          </a:p>
          <a:p>
            <a:pPr marL="349250" indent="0" algn="l" defTabSz="914400">
              <a:lnSpc>
                <a:spcPts val="2100"/>
              </a:lnSpc>
              <a:spcBef>
                <a:spcPts val="600"/>
              </a:spcBef>
              <a:spcAft>
                <a:spcPts val="0"/>
              </a:spcAft>
            </a:pPr>
            <a:r>
              <a:rPr sz="1600"/>
              <a:t>AI 助手作为独立服务，可根据访问量单独扩容；对话存储方式、模型调用策略及大模型提供商均可按需替换或扩展，而不影响现有业务功能。</a:t>
            </a:r>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8" descr="C:\Users\Yuki\Desktop\ppt\图片素材\26.png26"/>
          <p:cNvPicPr>
            <a:picLocks noChangeAspect="1"/>
          </p:cNvPicPr>
          <p:nvPr/>
        </p:nvPicPr>
        <p:blipFill>
          <a:blip r:embed="rId3"/>
          <a:srcRect l="7806" r="7806"/>
          <a:stretch>
            <a:fillRect/>
          </a:stretch>
        </p:blipFill>
        <p:spPr>
          <a:xfrm>
            <a:off x="-1631315" y="0"/>
            <a:ext cx="10290674" cy="6858000"/>
          </a:xfrm>
          <a:prstGeom prst="rect">
            <a:avLst/>
          </a:prstGeom>
        </p:spPr>
      </p:pic>
      <p:sp>
        <p:nvSpPr>
          <p:cNvPr id="111"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2"/>
          <p:cNvSpPr txBox="1"/>
          <p:nvPr/>
        </p:nvSpPr>
        <p:spPr>
          <a:xfrm>
            <a:off x="7527923" y="3322135"/>
            <a:ext cx="5060950" cy="603250"/>
          </a:xfrm>
          <a:prstGeom prst="rect">
            <a:avLst/>
          </a:prstGeom>
          <a:noFill/>
          <a:ln w="0">
            <a:noFill/>
          </a:ln>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800" spc="100">
                <a:solidFill>
                  <a:schemeClr val="bg1">
                    <a:alpha val="100000"/>
                  </a:schemeClr>
                </a:solidFill>
                <a:latin typeface="微软雅黑 Light"/>
                <a:ea typeface="微软雅黑 Light"/>
                <a:cs typeface="+mn-cs"/>
                <a:sym typeface="等线"/>
              </a:rPr>
              <a:t>后续挑战和待解决的问题</a:t>
            </a:r>
            <a:endParaRPr/>
          </a:p>
        </p:txBody>
      </p:sp>
      <p:sp>
        <p:nvSpPr>
          <p:cNvPr id="113"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6"/>
          <p:cNvSpPr txBox="1"/>
          <p:nvPr/>
        </p:nvSpPr>
        <p:spPr>
          <a:xfrm>
            <a:off x="10315410" y="5627332"/>
            <a:ext cx="1898650" cy="368300"/>
          </a:xfrm>
          <a:prstGeom prst="rect">
            <a:avLst/>
          </a:prstGeom>
          <a:noFill/>
        </p:spPr>
        <p:txBody>
          <a:bodyPr wrap="square" rtlCol="0">
            <a:spAutoFit/>
          </a:bodyPr>
          <a:lstStyle/>
          <a:p>
            <a:pPr algn="ctr"/>
            <a:r>
              <a:rPr lang="en-US" b="1" i="1">
                <a:solidFill>
                  <a:srgbClr val="988563">
                    <a:alpha val="100000"/>
                  </a:srgbClr>
                </a:solidFill>
                <a:latin typeface="Century Gothic"/>
                <a:ea typeface="等线"/>
                <a:cs typeface="+mn-cs"/>
              </a:rPr>
              <a:t>PART  FIVE.</a:t>
            </a:r>
            <a:endParaRPr/>
          </a:p>
        </p:txBody>
      </p:sp>
      <p:sp>
        <p:nvSpPr>
          <p:cNvPr id="115" name="文本框 7"/>
          <p:cNvSpPr txBox="1"/>
          <p:nvPr/>
        </p:nvSpPr>
        <p:spPr>
          <a:xfrm>
            <a:off x="8597153" y="1982450"/>
            <a:ext cx="1898650" cy="1435100"/>
          </a:xfrm>
          <a:prstGeom prst="rect">
            <a:avLst/>
          </a:prstGeom>
          <a:noFill/>
        </p:spPr>
        <p:txBody>
          <a:bodyPr wrap="square" rtlCol="0">
            <a:spAutoFit/>
          </a:bodyPr>
          <a:lstStyle/>
          <a:p>
            <a:r>
              <a:rPr lang="en-US" sz="8800" b="1" i="1">
                <a:solidFill>
                  <a:schemeClr val="bg1">
                    <a:alpha val="100000"/>
                  </a:schemeClr>
                </a:solidFill>
                <a:latin typeface="Century Gothic"/>
                <a:ea typeface="等线"/>
                <a:cs typeface="+mn-cs"/>
              </a:rPr>
              <a:t>05</a:t>
            </a:r>
            <a:endParaRPr/>
          </a:p>
        </p:txBody>
      </p:sp>
      <p:pic>
        <p:nvPicPr>
          <p:cNvPr id="116" name="图片 9" descr="无背景logo"/>
          <p:cNvPicPr>
            <a:picLocks noChangeAspect="1"/>
          </p:cNvPicPr>
          <p:nvPr/>
        </p:nvPicPr>
        <p:blipFill>
          <a:blip r:embed="rId4"/>
          <a:stretch>
            <a:fillRect/>
          </a:stretch>
        </p:blipFill>
        <p:spPr>
          <a:xfrm>
            <a:off x="10072370" y="76200"/>
            <a:ext cx="1689735" cy="85852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9" name="文本框 6"/>
          <p:cNvSpPr txBox="1"/>
          <p:nvPr/>
        </p:nvSpPr>
        <p:spPr>
          <a:xfrm>
            <a:off x="170493" y="142875"/>
            <a:ext cx="4902200"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后续挑战和待解决的问题</a:t>
            </a:r>
            <a:endParaRPr/>
          </a:p>
        </p:txBody>
      </p:sp>
      <p:sp>
        <p:nvSpPr>
          <p:cNvPr id="120" name="矩形 8"/>
          <p:cNvSpPr/>
          <p:nvPr/>
        </p:nvSpPr>
        <p:spPr>
          <a:xfrm>
            <a:off x="1495428" y="1687208"/>
            <a:ext cx="3797300" cy="311150"/>
          </a:xfrm>
          <a:prstGeom prst="rect">
            <a:avLst/>
          </a:prstGeom>
        </p:spPr>
        <p:txBody>
          <a:bodyPr wrap="square">
            <a:spAutoFit/>
          </a:bodyPr>
          <a:lstStyle/>
          <a:p>
            <a:pPr>
              <a:lnSpc>
                <a:spcPct val="130000"/>
              </a:lnSpc>
            </a:pPr>
            <a:endParaRPr lang="zh-CN" sz="1100">
              <a:solidFill>
                <a:srgbClr val="988563">
                  <a:alpha val="100000"/>
                </a:srgbClr>
              </a:solidFill>
              <a:latin typeface="微软雅黑 Light"/>
              <a:ea typeface="微软雅黑 Light"/>
              <a:cs typeface="+mn-cs"/>
            </a:endParaRPr>
          </a:p>
        </p:txBody>
      </p:sp>
      <p:sp>
        <p:nvSpPr>
          <p:cNvPr id="121" name="文本框 120"/>
          <p:cNvSpPr txBox="1"/>
          <p:nvPr/>
        </p:nvSpPr>
        <p:spPr>
          <a:xfrm>
            <a:off x="603250" y="1045858"/>
            <a:ext cx="4692650" cy="2527300"/>
          </a:xfrm>
          <a:prstGeom prst="rect">
            <a:avLst/>
          </a:prstGeom>
        </p:spPr>
        <p:txBody>
          <a:bodyPr>
            <a:spAutoFit/>
          </a:bodyPr>
          <a:lstStyle/>
          <a:p>
            <a:pPr marL="0" indent="0" algn="l" defTabSz="914400">
              <a:lnSpc>
                <a:spcPct val="125000"/>
              </a:lnSpc>
              <a:spcBef>
                <a:spcPts val="0"/>
              </a:spcBef>
              <a:spcAft>
                <a:spcPts val="0"/>
              </a:spcAft>
            </a:pPr>
            <a:r>
              <a:rPr lang="en-US" sz="2000" b="1">
                <a:solidFill>
                  <a:srgbClr val="806000">
                    <a:alpha val="100000"/>
                  </a:srgbClr>
                </a:solidFill>
              </a:rPr>
              <a:t>1.</a:t>
            </a:r>
            <a:r>
              <a:rPr lang="zh-CN" sz="2000" b="1">
                <a:solidFill>
                  <a:srgbClr val="806000">
                    <a:alpha val="100000"/>
                  </a:srgbClr>
                </a:solidFill>
              </a:rPr>
              <a:t>竞赛组队模块信息的真实性与规范性：</a:t>
            </a:r>
            <a:endParaRPr/>
          </a:p>
          <a:p>
            <a:pPr marL="0" indent="0" algn="l" defTabSz="914400">
              <a:lnSpc>
                <a:spcPct val="125000"/>
              </a:lnSpc>
              <a:spcBef>
                <a:spcPts val="0"/>
              </a:spcBef>
              <a:spcAft>
                <a:spcPts val="0"/>
              </a:spcAft>
            </a:pPr>
            <a:r>
              <a:rPr lang="en-US"/>
              <a:t>        </a:t>
            </a:r>
            <a:r>
              <a:t>当前竞赛组队依赖用户自主发布，</a:t>
            </a:r>
            <a:r>
              <a:rPr b="0"/>
              <a:t>缺乏权威数据源</a:t>
            </a:r>
            <a:r>
              <a:rPr lang="zh-CN" b="0"/>
              <a:t>，可能存在</a:t>
            </a:r>
            <a:r>
              <a:t>信息失真、过期、内容不规范</a:t>
            </a:r>
            <a:r>
              <a:rPr lang="zh-CN"/>
              <a:t>等问题。
</a:t>
            </a:r>
            <a:r>
              <a:rPr b="1">
                <a:solidFill>
                  <a:schemeClr val="accent5">
                    <a:alpha val="100000"/>
                  </a:schemeClr>
                </a:solidFill>
              </a:rPr>
              <a:t>后续</a:t>
            </a:r>
            <a:r>
              <a:rPr lang="zh-CN" b="1">
                <a:solidFill>
                  <a:schemeClr val="accent5">
                    <a:alpha val="100000"/>
                  </a:schemeClr>
                </a:solidFill>
              </a:rPr>
              <a:t>解决</a:t>
            </a:r>
            <a:r>
              <a:rPr b="1">
                <a:solidFill>
                  <a:schemeClr val="accent5">
                    <a:alpha val="100000"/>
                  </a:schemeClr>
                </a:solidFill>
              </a:rPr>
              <a:t>方向</a:t>
            </a:r>
            <a:r>
              <a:rPr>
                <a:solidFill>
                  <a:schemeClr val="accent5">
                    <a:alpha val="100000"/>
                  </a:schemeClr>
                </a:solidFill>
              </a:rPr>
              <a:t>：
</a:t>
            </a:r>
            <a:r>
              <a:rPr lang="en-US"/>
              <a:t>1.  </a:t>
            </a:r>
            <a:r>
              <a:t>关键词过滤与基础内容审核</a:t>
            </a:r>
          </a:p>
          <a:p>
            <a:pPr marL="0" indent="0" algn="l" defTabSz="914400">
              <a:lnSpc>
                <a:spcPct val="125000"/>
              </a:lnSpc>
              <a:spcBef>
                <a:spcPts val="0"/>
              </a:spcBef>
              <a:spcAft>
                <a:spcPts val="0"/>
              </a:spcAft>
            </a:pPr>
            <a:r>
              <a:rPr lang="en-US"/>
              <a:t>2.  </a:t>
            </a:r>
            <a:r>
              <a:t>举报与反馈流程设计</a:t>
            </a:r>
          </a:p>
        </p:txBody>
      </p:sp>
      <p:sp>
        <p:nvSpPr>
          <p:cNvPr id="122" name="文本框 121"/>
          <p:cNvSpPr txBox="1"/>
          <p:nvPr/>
        </p:nvSpPr>
        <p:spPr>
          <a:xfrm>
            <a:off x="603250" y="3665842"/>
            <a:ext cx="4470400" cy="2527300"/>
          </a:xfrm>
          <a:prstGeom prst="rect">
            <a:avLst/>
          </a:prstGeom>
        </p:spPr>
        <p:txBody>
          <a:bodyPr>
            <a:spAutoFit/>
          </a:bodyPr>
          <a:lstStyle/>
          <a:p>
            <a:pPr marL="0" indent="0" algn="l" defTabSz="914400">
              <a:lnSpc>
                <a:spcPct val="125000"/>
              </a:lnSpc>
              <a:spcBef>
                <a:spcPts val="0"/>
              </a:spcBef>
              <a:spcAft>
                <a:spcPts val="0"/>
              </a:spcAft>
            </a:pPr>
            <a:r>
              <a:rPr lang="en-US" sz="2000" b="1">
                <a:solidFill>
                  <a:srgbClr val="806000">
                    <a:alpha val="100000"/>
                  </a:srgbClr>
                </a:solidFill>
              </a:rPr>
              <a:t>2.</a:t>
            </a:r>
            <a:r>
              <a:rPr lang="zh-CN" sz="2000" b="1">
                <a:solidFill>
                  <a:srgbClr val="806000">
                    <a:alpha val="100000"/>
                  </a:srgbClr>
                </a:solidFill>
              </a:rPr>
              <a:t>无法与</a:t>
            </a:r>
            <a:r>
              <a:rPr lang="en-US" sz="2000" b="1">
                <a:solidFill>
                  <a:srgbClr val="806000">
                    <a:alpha val="100000"/>
                  </a:srgbClr>
                </a:solidFill>
              </a:rPr>
              <a:t>Canvas</a:t>
            </a:r>
            <a:r>
              <a:rPr lang="zh-CN" sz="2000" b="1">
                <a:solidFill>
                  <a:srgbClr val="806000">
                    <a:alpha val="100000"/>
                  </a:srgbClr>
                </a:solidFill>
              </a:rPr>
              <a:t>平台的组队同步：</a:t>
            </a:r>
            <a:endParaRPr/>
          </a:p>
          <a:p>
            <a:pPr marL="0" indent="0" algn="l" defTabSz="914400">
              <a:lnSpc>
                <a:spcPct val="125000"/>
              </a:lnSpc>
              <a:spcBef>
                <a:spcPts val="0"/>
              </a:spcBef>
              <a:spcAft>
                <a:spcPts val="0"/>
              </a:spcAft>
            </a:pPr>
            <a:r>
              <a:rPr lang="en-US"/>
              <a:t>        </a:t>
            </a:r>
            <a:r>
              <a:t>平台内完成组队后</a:t>
            </a:r>
            <a:r>
              <a:rPr b="0"/>
              <a:t>，无法自动同步至 Canvas</a:t>
            </a:r>
            <a:r>
              <a:rPr lang="zh-CN" b="0"/>
              <a:t>。</a:t>
            </a:r>
            <a:r>
              <a:t>学生需重复操作，可能造成信息不一致</a:t>
            </a:r>
            <a:r>
              <a:rPr lang="zh-CN"/>
              <a:t>。
</a:t>
            </a:r>
            <a:r>
              <a:rPr b="1">
                <a:solidFill>
                  <a:schemeClr val="accent5">
                    <a:alpha val="100000"/>
                  </a:schemeClr>
                </a:solidFill>
              </a:rPr>
              <a:t>后续</a:t>
            </a:r>
            <a:r>
              <a:rPr lang="zh-CN" b="1">
                <a:solidFill>
                  <a:schemeClr val="accent5">
                    <a:alpha val="100000"/>
                  </a:schemeClr>
                </a:solidFill>
              </a:rPr>
              <a:t>解决</a:t>
            </a:r>
            <a:r>
              <a:rPr b="1">
                <a:solidFill>
                  <a:schemeClr val="accent5">
                    <a:alpha val="100000"/>
                  </a:schemeClr>
                </a:solidFill>
              </a:rPr>
              <a:t>方向：
</a:t>
            </a:r>
            <a:r>
              <a:rPr lang="en-US" b="0"/>
              <a:t>1.  </a:t>
            </a:r>
            <a:r>
              <a:rPr b="0"/>
              <a:t>调</a:t>
            </a:r>
            <a:r>
              <a:t>研可用接口，评估结果推送可行性</a:t>
            </a:r>
            <a:r>
              <a:rPr lang="zh-CN"/>
              <a:t>。</a:t>
            </a:r>
            <a:endParaRPr/>
          </a:p>
          <a:p>
            <a:pPr marL="0" indent="0" algn="l" defTabSz="914400">
              <a:lnSpc>
                <a:spcPct val="125000"/>
              </a:lnSpc>
              <a:spcBef>
                <a:spcPts val="0"/>
              </a:spcBef>
              <a:spcAft>
                <a:spcPts val="0"/>
              </a:spcAft>
            </a:pPr>
            <a:r>
              <a:rPr lang="en-US"/>
              <a:t>2.  </a:t>
            </a:r>
            <a:r>
              <a:t>提供团队信息导出等替代方案</a:t>
            </a:r>
            <a:r>
              <a:rPr lang="zh-CN"/>
              <a:t>。</a:t>
            </a:r>
            <a:endParaRPr/>
          </a:p>
        </p:txBody>
      </p:sp>
      <p:sp>
        <p:nvSpPr>
          <p:cNvPr id="123" name="文本框 122"/>
          <p:cNvSpPr txBox="1"/>
          <p:nvPr/>
        </p:nvSpPr>
        <p:spPr>
          <a:xfrm>
            <a:off x="6662215" y="1377678"/>
            <a:ext cx="4794250" cy="3213100"/>
          </a:xfrm>
          <a:prstGeom prst="rect">
            <a:avLst/>
          </a:prstGeom>
        </p:spPr>
        <p:txBody>
          <a:bodyPr>
            <a:spAutoFit/>
          </a:bodyPr>
          <a:lstStyle/>
          <a:p>
            <a:pPr algn="l" defTabSz="914400">
              <a:lnSpc>
                <a:spcPct val="125000"/>
              </a:lnSpc>
              <a:spcBef>
                <a:spcPts val="0"/>
              </a:spcBef>
              <a:spcAft>
                <a:spcPts val="0"/>
              </a:spcAft>
            </a:pPr>
            <a:r>
              <a:rPr lang="en-US" sz="2000" b="1">
                <a:solidFill>
                  <a:srgbClr val="806000">
                    <a:alpha val="100000"/>
                  </a:srgbClr>
                </a:solidFill>
              </a:rPr>
              <a:t>3.</a:t>
            </a:r>
            <a:r>
              <a:rPr lang="zh-CN" sz="2000" b="1">
                <a:solidFill>
                  <a:srgbClr val="806000">
                    <a:alpha val="100000"/>
                  </a:srgbClr>
                </a:solidFill>
              </a:rPr>
              <a:t>构建用户技能画像存在偏差：</a:t>
            </a:r>
            <a:endParaRPr/>
          </a:p>
          <a:p>
            <a:pPr algn="l" defTabSz="914400">
              <a:lnSpc>
                <a:spcPct val="125000"/>
              </a:lnSpc>
              <a:spcBef>
                <a:spcPts val="0"/>
              </a:spcBef>
              <a:spcAft>
                <a:spcPts val="0"/>
              </a:spcAft>
            </a:pPr>
            <a:r>
              <a:rPr lang="en-US"/>
              <a:t>        </a:t>
            </a:r>
            <a:r>
              <a:t>仅基于课程列表构建</a:t>
            </a:r>
            <a:r>
              <a:rPr lang="zh-CN"/>
              <a:t>用户</a:t>
            </a:r>
            <a:r>
              <a:t>技能画</a:t>
            </a:r>
            <a:r>
              <a:rPr b="0"/>
              <a:t>像，存在较大偏差</a:t>
            </a:r>
            <a:r>
              <a:rPr lang="zh-CN" b="0"/>
              <a:t>。</a:t>
            </a:r>
            <a:endParaRPr/>
          </a:p>
          <a:p>
            <a:pPr algn="l" defTabSz="914400">
              <a:lnSpc>
                <a:spcPct val="125000"/>
              </a:lnSpc>
              <a:spcBef>
                <a:spcPts val="0"/>
              </a:spcBef>
              <a:spcAft>
                <a:spcPts val="0"/>
              </a:spcAft>
            </a:pPr>
            <a:r>
              <a:rPr b="1">
                <a:solidFill>
                  <a:schemeClr val="accent5">
                    <a:alpha val="100000"/>
                  </a:schemeClr>
                </a:solidFill>
              </a:rPr>
              <a:t>后续</a:t>
            </a:r>
            <a:r>
              <a:rPr lang="zh-CN" b="1">
                <a:solidFill>
                  <a:schemeClr val="accent5">
                    <a:alpha val="100000"/>
                  </a:schemeClr>
                </a:solidFill>
              </a:rPr>
              <a:t>解决方向</a:t>
            </a:r>
            <a:r>
              <a:rPr b="1">
                <a:solidFill>
                  <a:schemeClr val="accent5">
                    <a:alpha val="100000"/>
                  </a:schemeClr>
                </a:solidFill>
              </a:rPr>
              <a:t>：</a:t>
            </a:r>
            <a:endParaRPr/>
          </a:p>
          <a:p>
            <a:pPr marL="342900" indent="-342900" algn="l" defTabSz="914400">
              <a:lnSpc>
                <a:spcPct val="125000"/>
              </a:lnSpc>
              <a:spcBef>
                <a:spcPts val="0"/>
              </a:spcBef>
              <a:spcAft>
                <a:spcPts val="0"/>
              </a:spcAft>
              <a:buAutoNum type="arabicPeriod"/>
            </a:pPr>
            <a:r>
              <a:t>如何从课程信息中抽取结构化技能特征</a:t>
            </a:r>
            <a:r>
              <a:rPr lang="zh-CN"/>
              <a:t>，</a:t>
            </a:r>
            <a:r>
              <a:t>结合课程大纲、作业类型或项目形式推断能力维度</a:t>
            </a:r>
            <a:r>
              <a:rPr lang="zh-CN"/>
              <a:t>。</a:t>
            </a:r>
            <a:endParaRPr/>
          </a:p>
          <a:p>
            <a:pPr marL="342900" indent="-342900" algn="l" defTabSz="914400">
              <a:lnSpc>
                <a:spcPct val="125000"/>
              </a:lnSpc>
              <a:spcBef>
                <a:spcPts val="0"/>
              </a:spcBef>
              <a:spcAft>
                <a:spcPts val="0"/>
              </a:spcAft>
              <a:buAutoNum type="arabicPeriod"/>
            </a:pPr>
            <a:r>
              <a:t>在不增加学生负担的前提下，支持技能自动生成与用户微调</a:t>
            </a:r>
            <a:r>
              <a:rPr lang="zh-CN"/>
              <a:t>。</a:t>
            </a:r>
            <a:endParaRPr/>
          </a:p>
        </p:txBody>
      </p:sp>
      <p:pic>
        <p:nvPicPr>
          <p:cNvPr id="124" name="图片 123"/>
          <p:cNvPicPr>
            <a:picLocks noChangeAspect="1"/>
          </p:cNvPicPr>
          <p:nvPr/>
        </p:nvPicPr>
        <p:blipFill>
          <a:blip r:embed="rId3"/>
          <a:stretch>
            <a:fillRect/>
          </a:stretch>
        </p:blipFill>
        <p:spPr>
          <a:xfrm>
            <a:off x="4879382" y="4859642"/>
            <a:ext cx="1327150" cy="1447800"/>
          </a:xfrm>
          <a:prstGeom prst="rect">
            <a:avLst/>
          </a:prstGeom>
        </p:spPr>
      </p:pic>
      <p:pic>
        <p:nvPicPr>
          <p:cNvPr id="125" name="图片 124"/>
          <p:cNvPicPr>
            <a:picLocks noChangeAspect="1"/>
          </p:cNvPicPr>
          <p:nvPr/>
        </p:nvPicPr>
        <p:blipFill>
          <a:blip r:embed="rId4"/>
          <a:stretch>
            <a:fillRect/>
          </a:stretch>
        </p:blipFill>
        <p:spPr>
          <a:xfrm>
            <a:off x="9850396" y="4452285"/>
            <a:ext cx="1461864" cy="1397504"/>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 descr="C:\Users\Yuki\Desktop\ppt\图片素材\27.png27"/>
          <p:cNvPicPr>
            <a:picLocks noChangeAspect="1"/>
          </p:cNvPicPr>
          <p:nvPr/>
        </p:nvPicPr>
        <p:blipFill>
          <a:blip r:embed="rId2"/>
          <a:srcRect l="24372" r="24372"/>
          <a:stretch>
            <a:fillRect/>
          </a:stretch>
        </p:blipFill>
        <p:spPr>
          <a:xfrm>
            <a:off x="0" y="0"/>
            <a:ext cx="6248400" cy="6855882"/>
          </a:xfrm>
          <a:prstGeom prst="rect">
            <a:avLst/>
          </a:prstGeom>
        </p:spPr>
      </p:pic>
      <p:sp>
        <p:nvSpPr>
          <p:cNvPr id="128"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文本框 3"/>
          <p:cNvSpPr txBox="1"/>
          <p:nvPr/>
        </p:nvSpPr>
        <p:spPr>
          <a:xfrm>
            <a:off x="7168515" y="2560320"/>
            <a:ext cx="4765040" cy="903605"/>
          </a:xfrm>
          <a:prstGeom prst="rect">
            <a:avLst/>
          </a:prstGeom>
          <a:noFill/>
        </p:spPr>
        <p:txBody>
          <a:bodyPr wrap="square" rtlCol="0">
            <a:spAutoFit/>
          </a:bodyPr>
          <a:lstStyle/>
          <a:p>
            <a:pPr>
              <a:lnSpc>
                <a:spcPct val="120000"/>
              </a:lnSpc>
            </a:pPr>
            <a:r>
              <a:rPr lang="zh-CN" sz="4400" b="1" spc="100">
                <a:solidFill>
                  <a:srgbClr val="988563"/>
                </a:solidFill>
                <a:latin typeface="微软雅黑 Light" panose="020B0502040204020203" pitchFamily="34" charset="-122"/>
                <a:ea typeface="微软雅黑 Light" panose="020B0502040204020203" pitchFamily="34" charset="-122"/>
              </a:rPr>
              <a:t>感谢聆听</a:t>
            </a:r>
            <a:endParaRPr lang="zh-CN" sz="4400" b="1" spc="100" dirty="0">
              <a:solidFill>
                <a:srgbClr val="988563"/>
              </a:solidFill>
              <a:latin typeface="微软雅黑 Light" panose="020B0502040204020203" pitchFamily="34" charset="-122"/>
              <a:ea typeface="微软雅黑 Light" panose="020B0502040204020203" pitchFamily="34" charset="-122"/>
            </a:endParaRPr>
          </a:p>
        </p:txBody>
      </p:sp>
      <p:sp>
        <p:nvSpPr>
          <p:cNvPr id="130" name="文本框 5"/>
          <p:cNvSpPr txBox="1"/>
          <p:nvPr/>
        </p:nvSpPr>
        <p:spPr>
          <a:xfrm>
            <a:off x="7219026" y="3480633"/>
            <a:ext cx="5641625" cy="460375"/>
          </a:xfrm>
          <a:prstGeom prst="rect">
            <a:avLst/>
          </a:prstGeom>
          <a:noFill/>
          <a:ln>
            <a:noFill/>
          </a:ln>
        </p:spPr>
        <p:txBody>
          <a:bodyPr wrap="square" rtlCol="0">
            <a:spAutoFit/>
          </a:bodyPr>
          <a:lstStyle/>
          <a:p>
            <a:r>
              <a:rPr lang="en-US" altLang="zh-CN" sz="2400" dirty="0">
                <a:solidFill>
                  <a:srgbClr val="333740"/>
                </a:solidFill>
                <a:latin typeface="微软雅黑 Light" panose="020B0502040204020203" pitchFamily="34" charset="-122"/>
                <a:ea typeface="微软雅黑 Light" panose="020B0502040204020203" pitchFamily="34" charset="-122"/>
              </a:rPr>
              <a:t>THANKS</a:t>
            </a:r>
            <a:endParaRPr/>
          </a:p>
        </p:txBody>
      </p:sp>
      <p:sp>
        <p:nvSpPr>
          <p:cNvPr id="131" name="矩形 6"/>
          <p:cNvSpPr/>
          <p:nvPr/>
        </p:nvSpPr>
        <p:spPr>
          <a:xfrm>
            <a:off x="2337719" y="2617108"/>
            <a:ext cx="2889250" cy="1739900"/>
          </a:xfrm>
          <a:prstGeom prst="rect">
            <a:avLst/>
          </a:prstGeom>
        </p:spPr>
        <p:txBody>
          <a:bodyPr wrap="square">
            <a:spAutoFit/>
          </a:bodyPr>
          <a:lstStyle/>
          <a:p>
            <a:pPr algn="r"/>
            <a:r>
              <a:rPr lang="en-US" sz="3600" b="1">
                <a:solidFill>
                  <a:schemeClr val="bg1">
                    <a:alpha val="100000"/>
                  </a:schemeClr>
                </a:solidFill>
                <a:latin typeface="Century Gothic"/>
                <a:ea typeface="等线"/>
                <a:cs typeface="+mn-cs"/>
              </a:rPr>
              <a:t>System Analysis And Design</a:t>
            </a:r>
            <a:endParaRPr/>
          </a:p>
        </p:txBody>
      </p:sp>
      <p:pic>
        <p:nvPicPr>
          <p:cNvPr id="132"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
          <p:cNvSpPr/>
          <p:nvPr/>
        </p:nvSpPr>
        <p:spPr>
          <a:xfrm>
            <a:off x="0" y="0"/>
            <a:ext cx="341975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2"/>
          <p:cNvSpPr txBox="1"/>
          <p:nvPr/>
        </p:nvSpPr>
        <p:spPr>
          <a:xfrm>
            <a:off x="229266" y="3295718"/>
            <a:ext cx="3194050" cy="74930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3600" spc="100">
                <a:solidFill>
                  <a:schemeClr val="bg1">
                    <a:alpha val="100000"/>
                  </a:schemeClr>
                </a:solidFill>
                <a:latin typeface="微软雅黑 Light"/>
                <a:ea typeface="微软雅黑 Light"/>
                <a:cs typeface="+mn-cs"/>
                <a:sym typeface="等线"/>
              </a:rPr>
              <a:t>项目需求调整</a:t>
            </a:r>
            <a:endParaRPr/>
          </a:p>
        </p:txBody>
      </p:sp>
      <p:grpSp>
        <p:nvGrpSpPr>
          <p:cNvPr id="136" name="组合 135"/>
          <p:cNvGrpSpPr/>
          <p:nvPr/>
        </p:nvGrpSpPr>
        <p:grpSpPr>
          <a:xfrm>
            <a:off x="1369488" y="5102355"/>
            <a:ext cx="2150358" cy="427208"/>
            <a:chOff x="3162746" y="5587019"/>
            <a:chExt cx="2150358" cy="427208"/>
          </a:xfrm>
        </p:grpSpPr>
        <p:sp>
          <p:nvSpPr>
            <p:cNvPr id="137" name="箭头: 五边形 22"/>
            <p:cNvSpPr/>
            <p:nvPr/>
          </p:nvSpPr>
          <p:spPr>
            <a:xfrm flipH="1">
              <a:off x="3162746"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6"/>
            <p:cNvSpPr txBox="1"/>
            <p:nvPr/>
          </p:nvSpPr>
          <p:spPr>
            <a:xfrm>
              <a:off x="3419758"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ONE.</a:t>
              </a:r>
              <a:endParaRPr lang="zh-CN" altLang="en-US" b="1" i="1" dirty="0">
                <a:solidFill>
                  <a:srgbClr val="988563"/>
                </a:solidFill>
                <a:latin typeface="Century Gothic" panose="020B0502020202020204" pitchFamily="34" charset="0"/>
              </a:endParaRPr>
            </a:p>
          </p:txBody>
        </p:sp>
      </p:grpSp>
      <p:sp>
        <p:nvSpPr>
          <p:cNvPr id="139" name="文本框 7"/>
          <p:cNvSpPr txBox="1"/>
          <p:nvPr/>
        </p:nvSpPr>
        <p:spPr>
          <a:xfrm>
            <a:off x="866395" y="1582602"/>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01</a:t>
            </a:r>
            <a:endParaRPr lang="zh-CN" altLang="en-US" sz="8800" b="1" i="1" dirty="0">
              <a:solidFill>
                <a:schemeClr val="bg1"/>
              </a:solidFill>
              <a:latin typeface="Century Gothic" panose="020B0502020202020204" pitchFamily="34" charset="0"/>
            </a:endParaRPr>
          </a:p>
        </p:txBody>
      </p:sp>
      <p:pic>
        <p:nvPicPr>
          <p:cNvPr id="140" name="图片 9" descr="无背景logo"/>
          <p:cNvPicPr>
            <a:picLocks noChangeAspect="1"/>
          </p:cNvPicPr>
          <p:nvPr/>
        </p:nvPicPr>
        <p:blipFill>
          <a:blip r:embed="rId3"/>
          <a:stretch>
            <a:fillRect/>
          </a:stretch>
        </p:blipFill>
        <p:spPr>
          <a:xfrm>
            <a:off x="123333" y="0"/>
            <a:ext cx="1689735" cy="858519"/>
          </a:xfrm>
          <a:prstGeom prst="rect">
            <a:avLst/>
          </a:prstGeom>
        </p:spPr>
      </p:pic>
      <p:sp>
        <p:nvSpPr>
          <p:cNvPr id="141" name="文本框 140"/>
          <p:cNvSpPr txBox="1"/>
          <p:nvPr/>
        </p:nvSpPr>
        <p:spPr>
          <a:xfrm>
            <a:off x="3756508" y="2908368"/>
            <a:ext cx="3790950" cy="520700"/>
          </a:xfrm>
          <a:prstGeom prst="rect">
            <a:avLst/>
          </a:prstGeom>
        </p:spPr>
        <p:txBody>
          <a:bodyPr>
            <a:spAutoFit/>
          </a:bodyPr>
          <a:lstStyle/>
          <a:p>
            <a:pPr lvl="0"/>
            <a:r>
              <a:rPr lang="zh-CN" sz="2800" b="1">
                <a:solidFill>
                  <a:srgbClr val="988563">
                    <a:alpha val="100000"/>
                  </a:srgbClr>
                </a:solidFill>
                <a:latin typeface="微软雅黑 Light"/>
                <a:ea typeface="微软雅黑 Light"/>
                <a:cs typeface="+mn-cs"/>
              </a:rPr>
              <a:t>核心板块的改动</a:t>
            </a:r>
            <a:endParaRPr/>
          </a:p>
        </p:txBody>
      </p:sp>
      <p:sp>
        <p:nvSpPr>
          <p:cNvPr id="142" name="文本框 141"/>
          <p:cNvSpPr txBox="1"/>
          <p:nvPr/>
        </p:nvSpPr>
        <p:spPr>
          <a:xfrm>
            <a:off x="3714648" y="267970"/>
            <a:ext cx="3790950" cy="520700"/>
          </a:xfrm>
          <a:prstGeom prst="rect">
            <a:avLst/>
          </a:prstGeom>
        </p:spPr>
        <p:txBody>
          <a:bodyPr>
            <a:spAutoFit/>
          </a:bodyPr>
          <a:lstStyle/>
          <a:p>
            <a:pPr lvl="0"/>
            <a:r>
              <a:rPr lang="zh-CN" sz="2800" b="1">
                <a:solidFill>
                  <a:srgbClr val="988563">
                    <a:alpha val="100000"/>
                  </a:srgbClr>
                </a:solidFill>
                <a:latin typeface="微软雅黑 Light"/>
                <a:ea typeface="微软雅黑 Light"/>
                <a:cs typeface="+mn-cs"/>
              </a:rPr>
              <a:t>调整前后对比</a:t>
            </a:r>
            <a:endParaRPr/>
          </a:p>
        </p:txBody>
      </p:sp>
      <p:sp>
        <p:nvSpPr>
          <p:cNvPr id="143" name="文本框 142"/>
          <p:cNvSpPr txBox="1"/>
          <p:nvPr/>
        </p:nvSpPr>
        <p:spPr>
          <a:xfrm>
            <a:off x="3756508" y="3639819"/>
            <a:ext cx="7378700" cy="2349500"/>
          </a:xfrm>
          <a:prstGeom prst="rect">
            <a:avLst/>
          </a:prstGeom>
          <a:ln w="12700">
            <a:solidFill>
              <a:schemeClr val="bg1">
                <a:alpha val="100000"/>
              </a:schemeClr>
            </a:solidFill>
            <a:prstDash val="solid"/>
          </a:ln>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sz="2000" b="1"/>
              <a:t>“科研项目招募”模块</a:t>
            </a:r>
            <a:r>
              <a:rPr lang="zh-CN" sz="2000"/>
              <a:t>：</a:t>
            </a:r>
            <a:endParaRPr/>
          </a:p>
          <a:p>
            <a:pPr lvl="0" indent="0" algn="l" defTabSz="914400">
              <a:lnSpc>
                <a:spcPct val="100000"/>
              </a:lnSpc>
              <a:buNone/>
              <a:defRPr sz="1800">
                <a:solidFill>
                  <a:schemeClr val="tx1">
                    <a:alpha val="100000"/>
                  </a:schemeClr>
                </a:solidFill>
                <a:latin typeface="等线"/>
                <a:ea typeface="等线"/>
                <a:cs typeface="+mn-cs"/>
              </a:defRPr>
            </a:pPr>
            <a:r>
              <a:rPr lang="en-US"/>
              <a:t>     </a:t>
            </a:r>
            <a:r>
              <a:t>❌ </a:t>
            </a:r>
            <a:r>
              <a:rPr lang="zh-CN"/>
              <a:t>不再重复构建</a:t>
            </a:r>
            <a:r>
              <a:t>项目管理</a:t>
            </a:r>
            <a:r>
              <a:rPr lang="zh-CN"/>
              <a:t>机制</a:t>
            </a:r>
            <a:endParaRPr/>
          </a:p>
          <a:p>
            <a:pPr lvl="0" indent="0" algn="l" defTabSz="914400">
              <a:lnSpc>
                <a:spcPct val="100000"/>
              </a:lnSpc>
              <a:buNone/>
              <a:defRPr sz="1800">
                <a:solidFill>
                  <a:schemeClr val="tx1">
                    <a:alpha val="100000"/>
                  </a:schemeClr>
                </a:solidFill>
                <a:latin typeface="等线"/>
                <a:ea typeface="等线"/>
                <a:cs typeface="+mn-cs"/>
              </a:defRPr>
            </a:pPr>
            <a:r>
              <a:rPr lang="en-US"/>
              <a:t>     </a:t>
            </a:r>
            <a:r>
              <a:t>✅ </a:t>
            </a:r>
            <a:r>
              <a:rPr lang="zh-CN"/>
              <a:t>数据来源：</a:t>
            </a:r>
            <a:r>
              <a:t>爬取</a:t>
            </a:r>
            <a:r>
              <a:rPr b="0"/>
              <a:t>同济大学 SITP 科创平台公开项目信息</a:t>
            </a:r>
            <a:endParaRPr/>
          </a:p>
          <a:p>
            <a:pPr lvl="0" indent="0" algn="l" defTabSz="914400">
              <a:lnSpc>
                <a:spcPct val="100000"/>
              </a:lnSpc>
              <a:defRPr sz="1800">
                <a:solidFill>
                  <a:schemeClr val="tx1">
                    <a:alpha val="100000"/>
                  </a:schemeClr>
                </a:solidFill>
                <a:latin typeface="等线"/>
                <a:ea typeface="等线"/>
                <a:cs typeface="+mn-cs"/>
              </a:defRPr>
            </a:pPr>
            <a:r>
              <a:rPr lang="en-US" b="0"/>
              <a:t>     </a:t>
            </a:r>
            <a:r>
              <a:t>✅ 接入</a:t>
            </a:r>
            <a:r>
              <a:rPr b="0"/>
              <a:t>AI 助手</a:t>
            </a:r>
            <a:r>
              <a:t>：</a:t>
            </a:r>
            <a:r>
              <a:rPr lang="en-US"/>
              <a:t>AI</a:t>
            </a:r>
            <a:r>
              <a:rPr lang="zh-CN"/>
              <a:t>助手帮助用户</a:t>
            </a:r>
            <a:r>
              <a:t>了解项目内容、导师要求</a:t>
            </a:r>
          </a:p>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sz="2000" b="1"/>
              <a:t>“课程组队”模块</a:t>
            </a:r>
            <a:r>
              <a:rPr lang="zh-CN"/>
              <a:t>：</a:t>
            </a:r>
            <a:endParaRPr/>
          </a:p>
          <a:p>
            <a:pPr lvl="0" indent="0" algn="l" defTabSz="914400">
              <a:lnSpc>
                <a:spcPct val="100000"/>
              </a:lnSpc>
              <a:buNone/>
              <a:defRPr sz="1800">
                <a:solidFill>
                  <a:schemeClr val="tx1">
                    <a:alpha val="100000"/>
                  </a:schemeClr>
                </a:solidFill>
                <a:latin typeface="等线"/>
                <a:ea typeface="等线"/>
                <a:cs typeface="+mn-cs"/>
              </a:defRPr>
            </a:pPr>
            <a:r>
              <a:rPr lang="en-US"/>
              <a:t>     </a:t>
            </a:r>
            <a:r>
              <a:t>❌ 重新定义边界，严格依托同济大学的课程信息体系</a:t>
            </a:r>
            <a:r>
              <a:rPr lang="zh-CN"/>
              <a:t>。</a:t>
            </a:r>
            <a:endParaRPr/>
          </a:p>
          <a:p>
            <a:pPr lvl="0" indent="0" algn="l" defTabSz="914400">
              <a:lnSpc>
                <a:spcPct val="100000"/>
              </a:lnSpc>
              <a:buNone/>
              <a:defRPr sz="1800">
                <a:solidFill>
                  <a:schemeClr val="tx1">
                    <a:alpha val="100000"/>
                  </a:schemeClr>
                </a:solidFill>
                <a:latin typeface="等线"/>
                <a:ea typeface="等线"/>
                <a:cs typeface="+mn-cs"/>
              </a:defRPr>
            </a:pPr>
            <a:r>
              <a:rPr lang="en-US"/>
              <a:t>     </a:t>
            </a:r>
            <a:r>
              <a:t>✅</a:t>
            </a:r>
            <a:r>
              <a:rPr lang="en-US"/>
              <a:t> </a:t>
            </a:r>
            <a:r>
              <a:rPr lang="zh-CN"/>
              <a:t>数据来源：同济大学</a:t>
            </a:r>
            <a:r>
              <a:t>开发 API 平台提供的教学班和选课数据</a:t>
            </a:r>
          </a:p>
          <a:p>
            <a:pPr lvl="0" indent="0" algn="l" defTabSz="914400">
              <a:lnSpc>
                <a:spcPct val="100000"/>
              </a:lnSpc>
              <a:buNone/>
              <a:defRPr sz="1800">
                <a:solidFill>
                  <a:schemeClr val="tx1">
                    <a:alpha val="100000"/>
                  </a:schemeClr>
                </a:solidFill>
                <a:latin typeface="等线"/>
                <a:ea typeface="等线"/>
                <a:cs typeface="+mn-cs"/>
              </a:defRPr>
            </a:pPr>
            <a:r>
              <a:rPr lang="en-US"/>
              <a:t>     </a:t>
            </a:r>
            <a:r>
              <a:t>✅</a:t>
            </a:r>
            <a:r>
              <a:rPr lang="en-US"/>
              <a:t> </a:t>
            </a:r>
            <a:r>
              <a:t>仅开放学生</a:t>
            </a:r>
            <a:r>
              <a:rPr lang="zh-CN"/>
              <a:t>本</a:t>
            </a:r>
            <a:r>
              <a:t>学期所修课程的组队</a:t>
            </a:r>
            <a:r>
              <a:rPr lang="zh-CN"/>
              <a:t>相关</a:t>
            </a:r>
            <a:r>
              <a:t>功能</a:t>
            </a:r>
          </a:p>
        </p:txBody>
      </p:sp>
      <p:sp>
        <p:nvSpPr>
          <p:cNvPr id="144" name="文本框 143"/>
          <p:cNvSpPr txBox="1"/>
          <p:nvPr/>
        </p:nvSpPr>
        <p:spPr>
          <a:xfrm>
            <a:off x="3756508" y="1017269"/>
            <a:ext cx="3835400" cy="1738938"/>
          </a:xfrm>
          <a:prstGeom prst="rect">
            <a:avLst/>
          </a:prstGeom>
        </p:spPr>
        <p:txBody>
          <a:bodyPr>
            <a:spAutoFit/>
          </a:bodyPr>
          <a:lstStyle/>
          <a:p>
            <a:pPr marL="0" lvl="0" indent="0" algn="l" defTabSz="914400">
              <a:lnSpc>
                <a:spcPct val="100000"/>
              </a:lnSpc>
              <a:spcBef>
                <a:spcPts val="600"/>
              </a:spcBef>
              <a:spcAft>
                <a:spcPts val="0"/>
              </a:spcAft>
              <a:buNone/>
              <a:defRPr sz="1800">
                <a:solidFill>
                  <a:schemeClr val="tx1">
                    <a:alpha val="100000"/>
                  </a:schemeClr>
                </a:solidFill>
                <a:latin typeface="等线"/>
                <a:ea typeface="等线"/>
                <a:cs typeface="+mn-cs"/>
              </a:defRPr>
            </a:pPr>
            <a:r>
              <a:rPr lang="zh-CN" altLang="en-US" sz="2000" b="1">
                <a:solidFill>
                  <a:schemeClr val="accent4">
                    <a:lumMod val="50000"/>
                    <a:alpha val="100000"/>
                  </a:schemeClr>
                </a:solidFill>
                <a:latin typeface="等线"/>
                <a:ea typeface="等线"/>
              </a:rPr>
              <a:t>调整前：</a:t>
            </a:r>
            <a:endParaRPr sz="2000" b="1">
              <a:solidFill>
                <a:schemeClr val="accent4">
                  <a:lumMod val="50000"/>
                  <a:alpha val="100000"/>
                </a:schemeClr>
              </a:solidFill>
              <a:latin typeface="等线"/>
              <a:ea typeface="等线"/>
            </a:endParaRP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rPr sz="1800">
                <a:solidFill>
                  <a:schemeClr val="tx1">
                    <a:alpha val="100000"/>
                  </a:schemeClr>
                </a:solidFill>
                <a:latin typeface="等线"/>
                <a:ea typeface="等线"/>
                <a:cs typeface="+mn-cs"/>
              </a:rPr>
              <a:t>部分功能与学校现有平台重叠</a:t>
            </a: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rPr lang="zh-CN" sz="1800">
                <a:solidFill>
                  <a:schemeClr val="tx1">
                    <a:alpha val="100000"/>
                  </a:schemeClr>
                </a:solidFill>
                <a:latin typeface="等线"/>
                <a:ea typeface="等线"/>
                <a:cs typeface="+mn-cs"/>
              </a:rPr>
              <a:t>功能边界宽泛</a:t>
            </a:r>
            <a:r>
              <a:rPr sz="1800">
                <a:solidFill>
                  <a:schemeClr val="tx1">
                    <a:alpha val="100000"/>
                  </a:schemeClr>
                </a:solidFill>
                <a:latin typeface="等线"/>
                <a:ea typeface="等线"/>
                <a:cs typeface="+mn-cs"/>
              </a:rPr>
              <a:t>，导致系统定位模糊</a:t>
            </a: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rPr sz="1800">
                <a:solidFill>
                  <a:schemeClr val="tx1">
                    <a:alpha val="100000"/>
                  </a:schemeClr>
                </a:solidFill>
                <a:latin typeface="等线"/>
                <a:ea typeface="等线"/>
                <a:cs typeface="+mn-cs"/>
              </a:rPr>
              <a:t>实现复杂且缺乏针对性</a:t>
            </a:r>
          </a:p>
        </p:txBody>
      </p:sp>
      <p:sp>
        <p:nvSpPr>
          <p:cNvPr id="145" name="文本框 144"/>
          <p:cNvSpPr txBox="1"/>
          <p:nvPr/>
        </p:nvSpPr>
        <p:spPr>
          <a:xfrm>
            <a:off x="7830233" y="960119"/>
            <a:ext cx="3790950" cy="2774950"/>
          </a:xfrm>
          <a:prstGeom prst="rect">
            <a:avLst/>
          </a:prstGeom>
        </p:spPr>
        <p:txBody>
          <a:bodyPr>
            <a:spAutoFit/>
          </a:bodyPr>
          <a:lstStyle/>
          <a:p>
            <a:pPr lvl="0" indent="0" algn="l" defTabSz="914400">
              <a:lnSpc>
                <a:spcPct val="100000"/>
              </a:lnSpc>
              <a:spcBef>
                <a:spcPts val="600"/>
              </a:spcBef>
              <a:spcAft>
                <a:spcPts val="0"/>
              </a:spcAft>
              <a:buNone/>
              <a:defRPr sz="1800">
                <a:solidFill>
                  <a:schemeClr val="tx1">
                    <a:alpha val="100000"/>
                  </a:schemeClr>
                </a:solidFill>
                <a:latin typeface="等线"/>
                <a:ea typeface="等线"/>
                <a:cs typeface="+mn-cs"/>
              </a:defRPr>
            </a:pPr>
            <a:r>
              <a:rPr lang="zh-CN" sz="2000" b="1" i="0" u="none" strike="noStrike">
                <a:solidFill>
                  <a:schemeClr val="accent4">
                    <a:lumMod val="50000"/>
                    <a:alpha val="100000"/>
                  </a:schemeClr>
                </a:solidFill>
                <a:latin typeface="等线"/>
                <a:ea typeface="等线"/>
                <a:cs typeface="+mn-cs"/>
              </a:rPr>
              <a:t>调整后：</a:t>
            </a:r>
            <a:endParaRP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t>聚焦校园“组队”核心场景</a:t>
            </a:r>
            <a:r>
              <a:rPr lang="zh-CN"/>
              <a:t>，</a:t>
            </a:r>
            <a:r>
              <a:t>避免重复建设</a:t>
            </a: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t>明确功能边界与数据来源</a:t>
            </a: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r>
              <a:t>系统定位清晰且具备实际可落地性</a:t>
            </a:r>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endParaRPr lang="en-US"/>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endParaRPr lang="en-US"/>
          </a:p>
          <a:p>
            <a:pPr marL="285750" lvl="0" indent="-285750" algn="l" defTabSz="914400">
              <a:lnSpc>
                <a:spcPct val="100000"/>
              </a:lnSpc>
              <a:spcBef>
                <a:spcPts val="600"/>
              </a:spcBef>
              <a:spcAft>
                <a:spcPts val="0"/>
              </a:spcAft>
              <a:buFont typeface="Arial" charset="0"/>
              <a:buChar char="•"/>
              <a:defRPr sz="1800">
                <a:solidFill>
                  <a:schemeClr val="tx1">
                    <a:alpha val="100000"/>
                  </a:schemeClr>
                </a:solidFill>
                <a:latin typeface="等线"/>
                <a:ea typeface="等线"/>
                <a:cs typeface="+mn-cs"/>
              </a:defRPr>
            </a:pPr>
            <a:endParaRPr lang="en-US"/>
          </a:p>
        </p:txBody>
      </p:sp>
      <p:sp>
        <p:nvSpPr>
          <p:cNvPr id="146" name="文本框 145"/>
          <p:cNvSpPr txBox="1"/>
          <p:nvPr/>
        </p:nvSpPr>
        <p:spPr>
          <a:xfrm>
            <a:off x="4435958" y="6174670"/>
            <a:ext cx="6019800" cy="393700"/>
          </a:xfrm>
          <a:prstGeom prst="rect">
            <a:avLst/>
          </a:prstGeom>
          <a:ln w="12700">
            <a:prstDash val="solid"/>
          </a:ln>
        </p:spPr>
        <p:txBody>
          <a:bodyPr wrap="none">
            <a:spAutoFit/>
          </a:bodyPr>
          <a:lstStyle/>
          <a:p>
            <a:r>
              <a:rPr lang="zh-CN" sz="2000" b="1">
                <a:solidFill>
                  <a:schemeClr val="accent5">
                    <a:alpha val="100000"/>
                  </a:schemeClr>
                </a:solidFill>
              </a:rPr>
              <a:t>改动后：</a:t>
            </a:r>
            <a:r>
              <a:rPr sz="2000" b="1">
                <a:solidFill>
                  <a:schemeClr val="accent5">
                    <a:alpha val="100000"/>
                  </a:schemeClr>
                </a:solidFill>
              </a:rPr>
              <a:t>需求收敛、数据来源</a:t>
            </a:r>
            <a:r>
              <a:rPr lang="zh-CN" sz="2000" b="1">
                <a:solidFill>
                  <a:schemeClr val="accent5">
                    <a:alpha val="100000"/>
                  </a:schemeClr>
                </a:solidFill>
              </a:rPr>
              <a:t>确定、</a:t>
            </a:r>
            <a:r>
              <a:rPr sz="2000" b="1">
                <a:solidFill>
                  <a:schemeClr val="accent5">
                    <a:alpha val="100000"/>
                  </a:schemeClr>
                </a:solidFill>
              </a:rPr>
              <a:t>平台定位明确化</a:t>
            </a:r>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图片 8" descr="C:\Users\Yuki\Desktop\ppt\图片素材\26.png26"/>
          <p:cNvPicPr>
            <a:picLocks noChangeAspect="1"/>
          </p:cNvPicPr>
          <p:nvPr/>
        </p:nvPicPr>
        <p:blipFill>
          <a:blip r:embed="rId3"/>
          <a:srcRect l="7806" r="7806"/>
          <a:stretch>
            <a:fillRect/>
          </a:stretch>
        </p:blipFill>
        <p:spPr>
          <a:xfrm>
            <a:off x="-1631315" y="0"/>
            <a:ext cx="10290674" cy="6858000"/>
          </a:xfrm>
          <a:prstGeom prst="rect">
            <a:avLst/>
          </a:prstGeom>
        </p:spPr>
      </p:pic>
      <p:sp>
        <p:nvSpPr>
          <p:cNvPr id="149"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2"/>
          <p:cNvSpPr txBox="1"/>
          <p:nvPr/>
        </p:nvSpPr>
        <p:spPr>
          <a:xfrm>
            <a:off x="7013351" y="3417550"/>
            <a:ext cx="5060950" cy="67945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lvl="0" algn="l" defTabSz="914400">
              <a:lnSpc>
                <a:spcPct val="120000"/>
              </a:lnSpc>
              <a:defRPr sz="2800" b="1" spc="200">
                <a:solidFill>
                  <a:srgbClr val="000000">
                    <a:alpha val="100000"/>
                  </a:srgbClr>
                </a:solidFill>
                <a:latin typeface="微软雅黑"/>
                <a:ea typeface="微软雅黑"/>
                <a:cs typeface="+mn-cs"/>
              </a:defRPr>
            </a:pPr>
            <a:r>
              <a:rPr lang="zh-CN" sz="3200" b="1" spc="100">
                <a:solidFill>
                  <a:schemeClr val="bg1">
                    <a:alpha val="100000"/>
                  </a:schemeClr>
                </a:solidFill>
                <a:latin typeface="微软雅黑 Light"/>
                <a:ea typeface="微软雅黑 Light"/>
                <a:cs typeface="+mn-cs"/>
                <a:sym typeface="等线"/>
              </a:rPr>
              <a:t>总体</a:t>
            </a:r>
            <a:r>
              <a:rPr lang="zh-CN" sz="3200" b="1" i="0" u="none" strike="noStrike" spc="100">
                <a:solidFill>
                  <a:schemeClr val="bg1">
                    <a:alpha val="100000"/>
                  </a:schemeClr>
                </a:solidFill>
                <a:latin typeface="微软雅黑 Light"/>
                <a:ea typeface="微软雅黑 Light"/>
                <a:cs typeface="+mn-cs"/>
                <a:sym typeface="等线"/>
              </a:rPr>
              <a:t>架构设计与架构细化</a:t>
            </a:r>
            <a:endParaRPr sz="2800" b="1" spc="200">
              <a:solidFill>
                <a:srgbClr val="000000">
                  <a:alpha val="100000"/>
                </a:srgbClr>
              </a:solidFill>
              <a:latin typeface="微软雅黑"/>
              <a:ea typeface="微软雅黑"/>
              <a:cs typeface="+mn-cs"/>
            </a:endParaRPr>
          </a:p>
        </p:txBody>
      </p:sp>
      <p:sp>
        <p:nvSpPr>
          <p:cNvPr id="151"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文本框 6"/>
          <p:cNvSpPr txBox="1"/>
          <p:nvPr/>
        </p:nvSpPr>
        <p:spPr>
          <a:xfrm>
            <a:off x="10315410" y="5627332"/>
            <a:ext cx="1898650" cy="374650"/>
          </a:xfrm>
          <a:prstGeom prst="rect">
            <a:avLst/>
          </a:prstGeom>
          <a:noFill/>
        </p:spPr>
        <p:txBody>
          <a:bodyPr wrap="square" rtlCol="0">
            <a:spAutoFit/>
          </a:bodyPr>
          <a:lstStyle/>
          <a:p>
            <a:pPr algn="ctr"/>
            <a:r>
              <a:rPr lang="en-US" b="1" i="1">
                <a:solidFill>
                  <a:srgbClr val="988563">
                    <a:alpha val="100000"/>
                  </a:srgbClr>
                </a:solidFill>
                <a:latin typeface="Century Gothic"/>
                <a:ea typeface="等线"/>
                <a:cs typeface="+mn-cs"/>
              </a:rPr>
              <a:t>PART  TWO.</a:t>
            </a:r>
            <a:endParaRPr lang="zh-CN" b="1" i="1">
              <a:solidFill>
                <a:srgbClr val="988563">
                  <a:alpha val="100000"/>
                </a:srgbClr>
              </a:solidFill>
              <a:latin typeface="Century Gothic"/>
              <a:ea typeface="等线"/>
              <a:cs typeface="+mn-cs"/>
            </a:endParaRPr>
          </a:p>
        </p:txBody>
      </p:sp>
      <p:sp>
        <p:nvSpPr>
          <p:cNvPr id="153" name="文本框 7"/>
          <p:cNvSpPr txBox="1"/>
          <p:nvPr/>
        </p:nvSpPr>
        <p:spPr>
          <a:xfrm>
            <a:off x="8597153" y="1982450"/>
            <a:ext cx="1898650" cy="1435100"/>
          </a:xfrm>
          <a:prstGeom prst="rect">
            <a:avLst/>
          </a:prstGeom>
          <a:noFill/>
        </p:spPr>
        <p:txBody>
          <a:bodyPr wrap="square" rtlCol="0">
            <a:spAutoFit/>
          </a:bodyPr>
          <a:lstStyle/>
          <a:p>
            <a:r>
              <a:rPr lang="en-US" sz="8800" b="1" i="1">
                <a:solidFill>
                  <a:schemeClr val="bg1">
                    <a:alpha val="100000"/>
                  </a:schemeClr>
                </a:solidFill>
                <a:latin typeface="Century Gothic"/>
                <a:ea typeface="等线"/>
                <a:cs typeface="+mn-cs"/>
              </a:rPr>
              <a:t>02</a:t>
            </a:r>
            <a:endParaRPr/>
          </a:p>
        </p:txBody>
      </p:sp>
      <p:pic>
        <p:nvPicPr>
          <p:cNvPr id="154" name="图片 9" descr="无背景logo"/>
          <p:cNvPicPr>
            <a:picLocks noChangeAspect="1"/>
          </p:cNvPicPr>
          <p:nvPr/>
        </p:nvPicPr>
        <p:blipFill>
          <a:blip r:embed="rId4"/>
          <a:stretch>
            <a:fillRect/>
          </a:stretch>
        </p:blipFill>
        <p:spPr>
          <a:xfrm>
            <a:off x="10072370" y="76200"/>
            <a:ext cx="1689735" cy="85852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矩形 5"/>
          <p:cNvSpPr/>
          <p:nvPr/>
        </p:nvSpPr>
        <p:spPr>
          <a:xfrm>
            <a:off x="0" y="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57" name="文本框 6"/>
          <p:cNvSpPr txBox="1"/>
          <p:nvPr/>
        </p:nvSpPr>
        <p:spPr>
          <a:xfrm>
            <a:off x="114300" y="90488"/>
            <a:ext cx="3784600" cy="533400"/>
          </a:xfrm>
          <a:prstGeom prst="rect">
            <a:avLst/>
          </a:prstGeom>
          <a:noFill/>
        </p:spPr>
        <p:txBody>
          <a:bodyPr wrap="square" rtlCol="0">
            <a:spAutoFit/>
          </a:bodyPr>
          <a:lstStyle/>
          <a:p>
            <a:pPr>
              <a:lnSpc>
                <a:spcPct val="120000"/>
              </a:lnSpc>
            </a:pPr>
            <a:r>
              <a:rPr lang="en-US" sz="2400" b="0" spc="100">
                <a:solidFill>
                  <a:srgbClr val="988563">
                    <a:alpha val="100000"/>
                  </a:srgbClr>
                </a:solidFill>
                <a:latin typeface="微软雅黑 Light"/>
                <a:ea typeface="微软雅黑 Light"/>
                <a:cs typeface="+mn-cs"/>
                <a:sym typeface="等线"/>
              </a:rPr>
              <a:t> </a:t>
            </a:r>
            <a:r>
              <a:rPr lang="zh-CN" sz="2400" b="0" spc="100">
                <a:solidFill>
                  <a:schemeClr val="accent4">
                    <a:lumMod val="50000"/>
                    <a:alpha val="100000"/>
                  </a:schemeClr>
                </a:solidFill>
                <a:latin typeface="微软雅黑 Light"/>
                <a:ea typeface="微软雅黑 Light"/>
                <a:cs typeface="+mn-cs"/>
                <a:sym typeface="等线"/>
              </a:rPr>
              <a:t>系统整体架构</a:t>
            </a:r>
            <a:endParaRPr/>
          </a:p>
        </p:txBody>
      </p:sp>
      <p:sp>
        <p:nvSpPr>
          <p:cNvPr id="158" name="文本框 7"/>
          <p:cNvSpPr txBox="1"/>
          <p:nvPr/>
        </p:nvSpPr>
        <p:spPr>
          <a:xfrm>
            <a:off x="2230317" y="257175"/>
            <a:ext cx="4032250" cy="304800"/>
          </a:xfrm>
          <a:prstGeom prst="rect">
            <a:avLst/>
          </a:prstGeom>
          <a:noFill/>
        </p:spPr>
        <p:txBody>
          <a:bodyPr wrap="square" rtlCol="0">
            <a:spAutoFit/>
          </a:bodyPr>
          <a:lstStyle/>
          <a:p>
            <a:pPr algn="l"/>
            <a:r>
              <a:rPr lang="zh-CN" sz="1400">
                <a:solidFill>
                  <a:schemeClr val="tx1">
                    <a:lumMod val="75000"/>
                    <a:lumOff val="25000"/>
                    <a:alpha val="100000"/>
                  </a:schemeClr>
                </a:solidFill>
                <a:latin typeface="微软雅黑 Light"/>
                <a:ea typeface="微软雅黑 Light"/>
                <a:cs typeface="微软雅黑 Light"/>
              </a:rPr>
              <a:t>逻辑架构图</a:t>
            </a:r>
            <a:endParaRPr/>
          </a:p>
        </p:txBody>
      </p:sp>
      <p:sp>
        <p:nvSpPr>
          <p:cNvPr id="159" name="矩形: 圆角 11"/>
          <p:cNvSpPr/>
          <p:nvPr/>
        </p:nvSpPr>
        <p:spPr>
          <a:xfrm rot="16200000">
            <a:off x="1505718" y="58412"/>
            <a:ext cx="546734" cy="1858662"/>
          </a:xfrm>
          <a:prstGeom prst="roundRect">
            <a:avLst>
              <a:gd name="adj" fmla="val 50000"/>
            </a:avLst>
          </a:prstGeom>
          <a:solidFill>
            <a:srgbClr val="988563"/>
          </a:solidFill>
          <a:ln>
            <a:no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400" b="1">
              <a:solidFill>
                <a:schemeClr val="bg1">
                  <a:alpha val="100000"/>
                </a:schemeClr>
              </a:solidFill>
              <a:latin typeface="微软雅黑 Light"/>
              <a:ea typeface="微软雅黑 Light"/>
              <a:cs typeface="+mn-cs"/>
            </a:endParaRPr>
          </a:p>
        </p:txBody>
      </p:sp>
      <p:pic>
        <p:nvPicPr>
          <p:cNvPr id="160" name="图片 159"/>
          <p:cNvPicPr>
            <a:picLocks noChangeAspect="1"/>
          </p:cNvPicPr>
          <p:nvPr/>
        </p:nvPicPr>
        <p:blipFill>
          <a:blip r:embed="rId3"/>
          <a:stretch>
            <a:fillRect/>
          </a:stretch>
        </p:blipFill>
        <p:spPr>
          <a:xfrm>
            <a:off x="3501900" y="28575"/>
            <a:ext cx="8612542" cy="6829425"/>
          </a:xfrm>
          <a:prstGeom prst="rect">
            <a:avLst/>
          </a:prstGeom>
        </p:spPr>
      </p:pic>
      <p:sp>
        <p:nvSpPr>
          <p:cNvPr id="161" name="文本框 160"/>
          <p:cNvSpPr txBox="1"/>
          <p:nvPr/>
        </p:nvSpPr>
        <p:spPr>
          <a:xfrm>
            <a:off x="0" y="1413508"/>
            <a:ext cx="3505200" cy="5632311"/>
          </a:xfrm>
          <a:prstGeom prst="rect">
            <a:avLst/>
          </a:prstGeom>
        </p:spPr>
        <p:txBody>
          <a:bodyPr wrap="square">
            <a:spAutoFit/>
          </a:bodyPr>
          <a:lstStyle/>
          <a:p>
            <a:pPr marL="692658" indent="-342900" algn="l">
              <a:buAutoNum type="arabicPeriod"/>
            </a:pPr>
            <a:r>
              <a:rPr sz="1800" b="0"/>
              <a:t>采用分层架构：客户端层 → API 网关层 → 核心业务层 → 专用微服务层 → 外部服务层</a:t>
            </a:r>
            <a:endParaRPr/>
          </a:p>
          <a:p>
            <a:pPr marL="692658" indent="-342900" algn="l">
              <a:buAutoNum type="arabicPeriod"/>
            </a:pPr>
            <a:endParaRPr lang="en-US" sz="1800" b="0"/>
          </a:p>
          <a:p>
            <a:pPr marL="692658" indent="-342900" algn="l">
              <a:buAutoNum type="arabicPeriod"/>
            </a:pPr>
            <a:r>
              <a:rPr sz="1800" b="0"/>
              <a:t>以</a:t>
            </a:r>
            <a:r>
              <a:rPr sz="1800" b="1">
                <a:solidFill>
                  <a:schemeClr val="accent4">
                    <a:lumMod val="50000"/>
                    <a:alpha val="100000"/>
                  </a:schemeClr>
                </a:solidFill>
              </a:rPr>
              <a:t>核心单体</a:t>
            </a:r>
            <a:r>
              <a:rPr sz="1800" b="0"/>
              <a:t>承载主业务与领域模型，沉淀组队共享内核，保障业务一致性与内聚性</a:t>
            </a:r>
            <a:endParaRPr/>
          </a:p>
          <a:p>
            <a:pPr marL="692658" indent="-342900" algn="l">
              <a:buAutoNum type="arabicPeriod"/>
            </a:pPr>
            <a:endParaRPr sz="1800" b="0"/>
          </a:p>
          <a:p>
            <a:pPr marL="692658" indent="-342900" algn="l">
              <a:buAutoNum type="arabicPeriod"/>
            </a:pPr>
            <a:r>
              <a:rPr sz="1800" b="0"/>
              <a:t>以</a:t>
            </a:r>
            <a:r>
              <a:rPr sz="1800" b="1">
                <a:solidFill>
                  <a:schemeClr val="accent4">
                    <a:lumMod val="50000"/>
                    <a:alpha val="100000"/>
                  </a:schemeClr>
                </a:solidFill>
              </a:rPr>
              <a:t>专用微服务</a:t>
            </a:r>
            <a:r>
              <a:rPr sz="1800" b="0"/>
              <a:t>扩展计算密集与演进频繁能力（AI</a:t>
            </a:r>
            <a:r>
              <a:rPr lang="zh-CN" sz="1800" b="0"/>
              <a:t>助手</a:t>
            </a:r>
            <a:r>
              <a:rPr sz="1800" b="0"/>
              <a:t>、推荐</a:t>
            </a:r>
            <a:r>
              <a:rPr lang="zh-CN" sz="1800" b="0"/>
              <a:t>服务</a:t>
            </a:r>
            <a:r>
              <a:rPr sz="1800" b="0"/>
              <a:t>、</a:t>
            </a:r>
            <a:r>
              <a:rPr lang="en-US" sz="1800" b="0"/>
              <a:t>SITP</a:t>
            </a:r>
            <a:r>
              <a:rPr lang="zh-CN" sz="1800" b="0"/>
              <a:t>项目信息</a:t>
            </a:r>
            <a:r>
              <a:rPr sz="1800" b="0"/>
              <a:t>采集），实现灵活扩展与独立演化</a:t>
            </a:r>
            <a:endParaRPr/>
          </a:p>
          <a:p>
            <a:pPr marL="692658" indent="-342900" algn="l">
              <a:buAutoNum type="arabicPeriod"/>
            </a:pPr>
            <a:endParaRPr lang="en-US" sz="1800" b="0"/>
          </a:p>
          <a:p>
            <a:pPr marL="692658" indent="-342900" algn="l">
              <a:buAutoNum type="arabicPeriod"/>
            </a:pPr>
            <a:r>
              <a:rPr sz="1800" b="0"/>
              <a:t>通过</a:t>
            </a:r>
            <a:r>
              <a:rPr sz="1800" b="1">
                <a:solidFill>
                  <a:schemeClr val="accent4">
                    <a:lumMod val="50000"/>
                    <a:alpha val="100000"/>
                  </a:schemeClr>
                </a:solidFill>
              </a:rPr>
              <a:t>适配层</a:t>
            </a:r>
            <a:r>
              <a:rPr sz="1800" b="0"/>
              <a:t>对接外部服务，隔离外部变化，保证内部业务稳定</a:t>
            </a:r>
            <a:endParaRPr/>
          </a:p>
          <a:p>
            <a:pPr marL="349758" algn="l">
              <a:buFont typeface="Arial" charset="0"/>
              <a:buChar char="•"/>
            </a:pPr>
            <a:endParaRPr sz="1800"/>
          </a:p>
        </p:txBody>
      </p:sp>
      <p:sp>
        <p:nvSpPr>
          <p:cNvPr id="162" name="文本框 161"/>
          <p:cNvSpPr txBox="1"/>
          <p:nvPr/>
        </p:nvSpPr>
        <p:spPr>
          <a:xfrm>
            <a:off x="1000125" y="803592"/>
            <a:ext cx="1589018" cy="368300"/>
          </a:xfrm>
          <a:prstGeom prst="rect">
            <a:avLst/>
          </a:prstGeom>
          <a:ln w="12700">
            <a:prstDash val="solid"/>
          </a:ln>
        </p:spPr>
        <p:txBody>
          <a:bodyPr wrap="square">
            <a:spAutoFit/>
          </a:bodyPr>
          <a:lstStyle/>
          <a:p>
            <a:r>
              <a:rPr lang="zh-CN">
                <a:solidFill>
                  <a:schemeClr val="bg1">
                    <a:alpha val="100000"/>
                  </a:schemeClr>
                </a:solidFill>
              </a:rPr>
              <a:t>逻辑架构说明</a:t>
            </a: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片 163"/>
          <p:cNvPicPr>
            <a:picLocks noChangeAspect="1"/>
          </p:cNvPicPr>
          <p:nvPr/>
        </p:nvPicPr>
        <p:blipFill>
          <a:blip r:embed="rId3"/>
          <a:stretch>
            <a:fillRect/>
          </a:stretch>
        </p:blipFill>
        <p:spPr>
          <a:xfrm>
            <a:off x="645753" y="750570"/>
            <a:ext cx="10900494" cy="6020005"/>
          </a:xfrm>
          <a:prstGeom prst="rect">
            <a:avLst/>
          </a:prstGeom>
        </p:spPr>
      </p:pic>
      <p:sp>
        <p:nvSpPr>
          <p:cNvPr id="165" name="矩形 5"/>
          <p:cNvSpPr/>
          <p:nvPr/>
        </p:nvSpPr>
        <p:spPr>
          <a:xfrm>
            <a:off x="0" y="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6" name="文本框 6"/>
          <p:cNvSpPr txBox="1"/>
          <p:nvPr/>
        </p:nvSpPr>
        <p:spPr>
          <a:xfrm>
            <a:off x="114300" y="28575"/>
            <a:ext cx="3784600" cy="533400"/>
          </a:xfrm>
          <a:prstGeom prst="rect">
            <a:avLst/>
          </a:prstGeom>
          <a:noFill/>
        </p:spPr>
        <p:txBody>
          <a:bodyPr wrap="square" rtlCol="0">
            <a:spAutoFit/>
          </a:bodyPr>
          <a:lstStyle/>
          <a:p>
            <a:pPr>
              <a:lnSpc>
                <a:spcPct val="120000"/>
              </a:lnSpc>
            </a:pPr>
            <a:r>
              <a:rPr lang="en-US" sz="2400" b="0" spc="100">
                <a:solidFill>
                  <a:srgbClr val="988563">
                    <a:alpha val="100000"/>
                  </a:srgbClr>
                </a:solidFill>
                <a:latin typeface="微软雅黑 Light"/>
                <a:ea typeface="微软雅黑 Light"/>
                <a:cs typeface="+mn-cs"/>
                <a:sym typeface="等线"/>
              </a:rPr>
              <a:t> </a:t>
            </a:r>
            <a:r>
              <a:rPr lang="zh-CN" sz="2400" b="0" spc="100">
                <a:solidFill>
                  <a:schemeClr val="accent4">
                    <a:lumMod val="50000"/>
                    <a:alpha val="100000"/>
                  </a:schemeClr>
                </a:solidFill>
                <a:latin typeface="微软雅黑 Light"/>
                <a:ea typeface="微软雅黑 Light"/>
                <a:cs typeface="+mn-cs"/>
                <a:sym typeface="等线"/>
              </a:rPr>
              <a:t>系统整体架构</a:t>
            </a:r>
            <a:endParaRPr/>
          </a:p>
        </p:txBody>
      </p:sp>
      <p:sp>
        <p:nvSpPr>
          <p:cNvPr id="167" name="文本框 7"/>
          <p:cNvSpPr txBox="1"/>
          <p:nvPr/>
        </p:nvSpPr>
        <p:spPr>
          <a:xfrm>
            <a:off x="2230317" y="257175"/>
            <a:ext cx="4032250" cy="304800"/>
          </a:xfrm>
          <a:prstGeom prst="rect">
            <a:avLst/>
          </a:prstGeom>
          <a:noFill/>
        </p:spPr>
        <p:txBody>
          <a:bodyPr wrap="square" rtlCol="0">
            <a:spAutoFit/>
          </a:bodyPr>
          <a:lstStyle/>
          <a:p>
            <a:pPr algn="l"/>
            <a:r>
              <a:rPr lang="zh-CN" sz="1400">
                <a:solidFill>
                  <a:schemeClr val="tx1">
                    <a:lumMod val="75000"/>
                    <a:lumOff val="25000"/>
                    <a:alpha val="100000"/>
                  </a:schemeClr>
                </a:solidFill>
                <a:latin typeface="微软雅黑 Light"/>
                <a:ea typeface="微软雅黑 Light"/>
                <a:cs typeface="微软雅黑 Light"/>
              </a:rPr>
              <a:t>技术架构图</a:t>
            </a:r>
            <a:endParaRPr/>
          </a:p>
        </p:txBody>
      </p:sp>
      <p:sp>
        <p:nvSpPr>
          <p:cNvPr id="168" name="矩形: 圆角 11"/>
          <p:cNvSpPr/>
          <p:nvPr/>
        </p:nvSpPr>
        <p:spPr>
          <a:xfrm rot="5400000">
            <a:off x="1508759" y="114301"/>
            <a:ext cx="533400" cy="1640838"/>
          </a:xfrm>
          <a:prstGeom prst="roundRect">
            <a:avLst>
              <a:gd name="adj" fmla="val 50000"/>
            </a:avLst>
          </a:prstGeom>
          <a:solidFill>
            <a:srgbClr val="988563"/>
          </a:solidFill>
          <a:ln>
            <a:no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400" b="1">
              <a:solidFill>
                <a:schemeClr val="bg1">
                  <a:alpha val="100000"/>
                </a:schemeClr>
              </a:solidFill>
              <a:latin typeface="微软雅黑 Light"/>
              <a:ea typeface="微软雅黑 Light"/>
              <a:cs typeface="+mn-cs"/>
            </a:endParaRPr>
          </a:p>
        </p:txBody>
      </p:sp>
      <p:pic>
        <p:nvPicPr>
          <p:cNvPr id="169" name="图片 1" descr="无背景logo"/>
          <p:cNvPicPr>
            <a:picLocks noChangeAspect="1"/>
          </p:cNvPicPr>
          <p:nvPr/>
        </p:nvPicPr>
        <p:blipFill>
          <a:blip r:embed="rId4"/>
          <a:stretch>
            <a:fillRect/>
          </a:stretch>
        </p:blipFill>
        <p:spPr>
          <a:xfrm>
            <a:off x="10072370" y="76200"/>
            <a:ext cx="1689735" cy="858520"/>
          </a:xfrm>
          <a:prstGeom prst="rect">
            <a:avLst/>
          </a:prstGeom>
        </p:spPr>
      </p:pic>
      <p:sp>
        <p:nvSpPr>
          <p:cNvPr id="170" name="文本框 169"/>
          <p:cNvSpPr txBox="1"/>
          <p:nvPr/>
        </p:nvSpPr>
        <p:spPr>
          <a:xfrm>
            <a:off x="1000124" y="750570"/>
            <a:ext cx="1595755" cy="368300"/>
          </a:xfrm>
          <a:prstGeom prst="rect">
            <a:avLst/>
          </a:prstGeom>
          <a:ln w="12700">
            <a:prstDash val="solid"/>
          </a:ln>
        </p:spPr>
        <p:txBody>
          <a:bodyPr wrap="square">
            <a:spAutoFit/>
          </a:bodyPr>
          <a:lstStyle/>
          <a:p>
            <a:r>
              <a:rPr lang="zh-CN">
                <a:solidFill>
                  <a:schemeClr val="bg1">
                    <a:alpha val="100000"/>
                  </a:schemeClr>
                </a:solidFill>
              </a:rPr>
              <a:t>技术架构说明</a:t>
            </a:r>
            <a:endParaRPr/>
          </a:p>
        </p:txBody>
      </p:sp>
      <p:sp>
        <p:nvSpPr>
          <p:cNvPr id="171" name="文本框 170"/>
          <p:cNvSpPr txBox="1"/>
          <p:nvPr/>
        </p:nvSpPr>
        <p:spPr>
          <a:xfrm>
            <a:off x="3976370" y="241300"/>
            <a:ext cx="6096000" cy="641350"/>
          </a:xfrm>
          <a:prstGeom prst="rect">
            <a:avLst/>
          </a:prstGeom>
        </p:spPr>
        <p:txBody>
          <a:bodyPr>
            <a:spAutoFit/>
          </a:bodyPr>
          <a:lstStyle/>
          <a:p>
            <a:pPr lvl="0" indent="0">
              <a:buNone/>
            </a:pPr>
            <a:r>
              <a:rPr b="1">
                <a:solidFill>
                  <a:srgbClr val="806000">
                    <a:alpha val="100000"/>
                  </a:srgbClr>
                </a:solidFill>
              </a:rPr>
              <a:t>流程密集型主业务</a:t>
            </a:r>
            <a:r>
              <a:rPr b="0">
                <a:solidFill>
                  <a:schemeClr val="tx1">
                    <a:alpha val="100000"/>
                  </a:schemeClr>
                </a:solidFill>
              </a:rPr>
              <a:t> → 以 Java/Spring + MQ + 强事务数据库 构建核心单体，保障一致性与可靠编排</a:t>
            </a:r>
            <a:endParaRPr sz="1800">
              <a:solidFill>
                <a:schemeClr val="tx1">
                  <a:alpha val="100000"/>
                </a:schemeClr>
              </a:solidFill>
              <a:latin typeface="等线"/>
              <a:ea typeface="等线"/>
              <a:cs typeface="+mn-cs"/>
            </a:endParaRPr>
          </a:p>
        </p:txBody>
      </p:sp>
      <p:sp>
        <p:nvSpPr>
          <p:cNvPr id="172" name="文本框 171"/>
          <p:cNvSpPr txBox="1"/>
          <p:nvPr/>
        </p:nvSpPr>
        <p:spPr>
          <a:xfrm>
            <a:off x="1191004" y="2241550"/>
            <a:ext cx="2867915" cy="1187450"/>
          </a:xfrm>
          <a:prstGeom prst="rect">
            <a:avLst/>
          </a:prstGeom>
        </p:spPr>
        <p:txBody>
          <a:bodyPr>
            <a:spAutoFit/>
          </a:bodyPr>
          <a:lstStyle/>
          <a:p>
            <a:pPr lvl="0" indent="0">
              <a:buNone/>
            </a:pPr>
            <a:r>
              <a:rPr b="1">
                <a:solidFill>
                  <a:srgbClr val="806000">
                    <a:alpha val="100000"/>
                  </a:srgbClr>
                </a:solidFill>
              </a:rPr>
              <a:t>数据/计算密集型能力</a:t>
            </a:r>
            <a:r>
              <a:rPr b="0">
                <a:solidFill>
                  <a:schemeClr val="tx1">
                    <a:alpha val="100000"/>
                  </a:schemeClr>
                </a:solidFill>
              </a:rPr>
              <a:t> → 以 Python 微服务承载 AI</a:t>
            </a:r>
            <a:r>
              <a:rPr lang="zh-CN" b="0">
                <a:solidFill>
                  <a:schemeClr val="tx1">
                    <a:alpha val="100000"/>
                  </a:schemeClr>
                </a:solidFill>
              </a:rPr>
              <a:t>助手</a:t>
            </a:r>
            <a:r>
              <a:rPr b="0">
                <a:solidFill>
                  <a:schemeClr val="tx1">
                    <a:alpha val="100000"/>
                  </a:schemeClr>
                </a:solidFill>
              </a:rPr>
              <a:t>、推荐与采集</a:t>
            </a:r>
            <a:r>
              <a:rPr lang="zh-CN" b="0">
                <a:solidFill>
                  <a:schemeClr val="tx1">
                    <a:alpha val="100000"/>
                  </a:schemeClr>
                </a:solidFill>
              </a:rPr>
              <a:t>特征</a:t>
            </a:r>
            <a:r>
              <a:rPr b="0">
                <a:solidFill>
                  <a:schemeClr val="tx1">
                    <a:alpha val="100000"/>
                  </a:schemeClr>
                </a:solidFill>
              </a:rPr>
              <a:t>，实现高效算法与独立演进</a:t>
            </a:r>
            <a:endParaRPr sz="1800">
              <a:solidFill>
                <a:schemeClr val="tx1">
                  <a:alpha val="100000"/>
                </a:schemeClr>
              </a:solidFill>
              <a:latin typeface="等线"/>
              <a:ea typeface="等线"/>
              <a:cs typeface="+mn-cs"/>
            </a:endParaRPr>
          </a:p>
        </p:txBody>
      </p:sp>
      <p:sp>
        <p:nvSpPr>
          <p:cNvPr id="173" name="文本框 172"/>
          <p:cNvSpPr txBox="1"/>
          <p:nvPr/>
        </p:nvSpPr>
        <p:spPr>
          <a:xfrm>
            <a:off x="6262567" y="3650257"/>
            <a:ext cx="3282156" cy="1187450"/>
          </a:xfrm>
          <a:prstGeom prst="rect">
            <a:avLst/>
          </a:prstGeom>
        </p:spPr>
        <p:txBody>
          <a:bodyPr>
            <a:spAutoFit/>
          </a:bodyPr>
          <a:lstStyle/>
          <a:p>
            <a:pPr lvl="0" indent="0">
              <a:buNone/>
            </a:pPr>
            <a:r>
              <a:rPr b="1">
                <a:solidFill>
                  <a:srgbClr val="806000">
                    <a:alpha val="100000"/>
                  </a:srgbClr>
                </a:solidFill>
              </a:rPr>
              <a:t>多模数据按负载选型</a:t>
            </a:r>
            <a:r>
              <a:rPr b="0">
                <a:solidFill>
                  <a:schemeClr val="tx1">
                    <a:alpha val="100000"/>
                  </a:schemeClr>
                </a:solidFill>
              </a:rPr>
              <a:t> → PostgreSQL / Neo4j / MongoDB / Redis 支撑事务、关系、文档与实时高并发访问</a:t>
            </a:r>
            <a:endParaRPr sz="1800">
              <a:solidFill>
                <a:schemeClr val="tx1">
                  <a:alpha val="100000"/>
                </a:schemeClr>
              </a:solidFill>
              <a:latin typeface="等线"/>
              <a:ea typeface="等线"/>
              <a:cs typeface="+mn-c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矩形 5"/>
          <p:cNvSpPr/>
          <p:nvPr/>
        </p:nvSpPr>
        <p:spPr>
          <a:xfrm>
            <a:off x="0" y="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76" name="文本框 6"/>
          <p:cNvSpPr txBox="1"/>
          <p:nvPr/>
        </p:nvSpPr>
        <p:spPr>
          <a:xfrm>
            <a:off x="114300" y="28575"/>
            <a:ext cx="3784600" cy="533400"/>
          </a:xfrm>
          <a:prstGeom prst="rect">
            <a:avLst/>
          </a:prstGeom>
          <a:noFill/>
        </p:spPr>
        <p:txBody>
          <a:bodyPr wrap="square" rtlCol="0">
            <a:spAutoFit/>
          </a:bodyPr>
          <a:lstStyle/>
          <a:p>
            <a:pPr>
              <a:lnSpc>
                <a:spcPct val="120000"/>
              </a:lnSpc>
            </a:pPr>
            <a:r>
              <a:rPr lang="en-US" sz="2400" b="0" spc="100">
                <a:solidFill>
                  <a:srgbClr val="988563">
                    <a:alpha val="100000"/>
                  </a:srgbClr>
                </a:solidFill>
                <a:latin typeface="微软雅黑 Light"/>
                <a:ea typeface="微软雅黑 Light"/>
                <a:cs typeface="+mn-cs"/>
                <a:sym typeface="等线"/>
              </a:rPr>
              <a:t> </a:t>
            </a:r>
            <a:r>
              <a:rPr lang="zh-CN" sz="2400" b="0" spc="100">
                <a:solidFill>
                  <a:schemeClr val="accent4">
                    <a:lumMod val="50000"/>
                    <a:alpha val="100000"/>
                  </a:schemeClr>
                </a:solidFill>
                <a:latin typeface="微软雅黑 Light"/>
                <a:ea typeface="微软雅黑 Light"/>
                <a:cs typeface="+mn-cs"/>
                <a:sym typeface="等线"/>
              </a:rPr>
              <a:t>系统整体架构</a:t>
            </a:r>
            <a:endParaRPr/>
          </a:p>
        </p:txBody>
      </p:sp>
      <p:sp>
        <p:nvSpPr>
          <p:cNvPr id="177" name="文本框 7"/>
          <p:cNvSpPr txBox="1"/>
          <p:nvPr/>
        </p:nvSpPr>
        <p:spPr>
          <a:xfrm>
            <a:off x="2230317" y="257175"/>
            <a:ext cx="4032250" cy="304800"/>
          </a:xfrm>
          <a:prstGeom prst="rect">
            <a:avLst/>
          </a:prstGeom>
          <a:noFill/>
        </p:spPr>
        <p:txBody>
          <a:bodyPr wrap="square" rtlCol="0">
            <a:spAutoFit/>
          </a:bodyPr>
          <a:lstStyle/>
          <a:p>
            <a:pPr algn="l"/>
            <a:r>
              <a:rPr lang="zh-CN" sz="1400">
                <a:solidFill>
                  <a:schemeClr val="tx1">
                    <a:lumMod val="75000"/>
                    <a:lumOff val="25000"/>
                    <a:alpha val="100000"/>
                  </a:schemeClr>
                </a:solidFill>
                <a:latin typeface="微软雅黑 Light"/>
                <a:ea typeface="微软雅黑 Light"/>
                <a:cs typeface="微软雅黑 Light"/>
              </a:rPr>
              <a:t>部署架构图</a:t>
            </a:r>
            <a:endParaRPr/>
          </a:p>
        </p:txBody>
      </p:sp>
      <p:sp>
        <p:nvSpPr>
          <p:cNvPr id="178" name="矩形: 圆角 11"/>
          <p:cNvSpPr/>
          <p:nvPr/>
        </p:nvSpPr>
        <p:spPr>
          <a:xfrm rot="5400000">
            <a:off x="1514569" y="114248"/>
            <a:ext cx="533399" cy="1641476"/>
          </a:xfrm>
          <a:prstGeom prst="roundRect">
            <a:avLst>
              <a:gd name="adj" fmla="val 50000"/>
            </a:avLst>
          </a:prstGeom>
          <a:solidFill>
            <a:srgbClr val="988563"/>
          </a:solidFill>
          <a:ln>
            <a:no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400" b="1">
              <a:solidFill>
                <a:schemeClr val="bg1">
                  <a:alpha val="100000"/>
                </a:schemeClr>
              </a:solidFill>
              <a:latin typeface="微软雅黑 Light"/>
              <a:ea typeface="微软雅黑 Light"/>
              <a:cs typeface="+mn-cs"/>
            </a:endParaRPr>
          </a:p>
        </p:txBody>
      </p:sp>
      <p:pic>
        <p:nvPicPr>
          <p:cNvPr id="179" name="图片 1" descr="无背景logo"/>
          <p:cNvPicPr>
            <a:picLocks noChangeAspect="1"/>
          </p:cNvPicPr>
          <p:nvPr/>
        </p:nvPicPr>
        <p:blipFill>
          <a:blip r:embed="rId3"/>
          <a:stretch>
            <a:fillRect/>
          </a:stretch>
        </p:blipFill>
        <p:spPr>
          <a:xfrm>
            <a:off x="10072370" y="76200"/>
            <a:ext cx="1689735" cy="858520"/>
          </a:xfrm>
          <a:prstGeom prst="rect">
            <a:avLst/>
          </a:prstGeom>
        </p:spPr>
      </p:pic>
      <p:sp>
        <p:nvSpPr>
          <p:cNvPr id="180" name="文本框 179"/>
          <p:cNvSpPr txBox="1"/>
          <p:nvPr/>
        </p:nvSpPr>
        <p:spPr>
          <a:xfrm>
            <a:off x="1000124" y="750570"/>
            <a:ext cx="1641475" cy="368300"/>
          </a:xfrm>
          <a:prstGeom prst="rect">
            <a:avLst/>
          </a:prstGeom>
          <a:ln w="12700">
            <a:prstDash val="solid"/>
          </a:ln>
        </p:spPr>
        <p:txBody>
          <a:bodyPr wrap="square">
            <a:spAutoFit/>
          </a:bodyPr>
          <a:lstStyle/>
          <a:p>
            <a:r>
              <a:rPr lang="zh-CN">
                <a:solidFill>
                  <a:schemeClr val="bg1">
                    <a:alpha val="100000"/>
                  </a:schemeClr>
                </a:solidFill>
              </a:rPr>
              <a:t>部署架构说明</a:t>
            </a:r>
            <a:endParaRPr/>
          </a:p>
        </p:txBody>
      </p:sp>
      <p:pic>
        <p:nvPicPr>
          <p:cNvPr id="181" name="图片 180"/>
          <p:cNvPicPr>
            <a:picLocks noChangeAspect="1"/>
          </p:cNvPicPr>
          <p:nvPr/>
        </p:nvPicPr>
        <p:blipFill>
          <a:blip r:embed="rId4"/>
          <a:stretch>
            <a:fillRect/>
          </a:stretch>
        </p:blipFill>
        <p:spPr>
          <a:xfrm>
            <a:off x="114300" y="1387899"/>
            <a:ext cx="11904325" cy="4423463"/>
          </a:xfrm>
          <a:prstGeom prst="rect">
            <a:avLst/>
          </a:prstGeom>
        </p:spPr>
      </p:pic>
      <p:sp>
        <p:nvSpPr>
          <p:cNvPr id="182" name="文本框 181"/>
          <p:cNvSpPr txBox="1"/>
          <p:nvPr/>
        </p:nvSpPr>
        <p:spPr>
          <a:xfrm>
            <a:off x="5506608" y="5898051"/>
            <a:ext cx="3681249" cy="850900"/>
          </a:xfrm>
          <a:prstGeom prst="rect">
            <a:avLst/>
          </a:prstGeom>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监控与日志节点</a:t>
            </a:r>
            <a:endParaRPr/>
          </a:p>
          <a:p>
            <a:pPr marL="0" lvl="0" algn="l" defTabSz="914400">
              <a:lnSpc>
                <a:spcPct val="100000"/>
              </a:lnSpc>
              <a:defRPr sz="1800">
                <a:solidFill>
                  <a:schemeClr val="tx1">
                    <a:alpha val="100000"/>
                  </a:schemeClr>
                </a:solidFill>
                <a:latin typeface="等线"/>
                <a:ea typeface="等线"/>
                <a:cs typeface="+mn-cs"/>
              </a:defRPr>
            </a:pPr>
            <a:r>
              <a:rPr sz="1600"/>
              <a:t>系统可观测性节点，保障系统稳定运行与问题快速定位。</a:t>
            </a:r>
            <a:endParaRPr/>
          </a:p>
        </p:txBody>
      </p:sp>
      <p:sp>
        <p:nvSpPr>
          <p:cNvPr id="183" name="文本框 182"/>
          <p:cNvSpPr txBox="1"/>
          <p:nvPr/>
        </p:nvSpPr>
        <p:spPr>
          <a:xfrm>
            <a:off x="0" y="2206625"/>
            <a:ext cx="2711450" cy="1098550"/>
          </a:xfrm>
          <a:prstGeom prst="rect">
            <a:avLst/>
          </a:prstGeom>
          <a:ln w="0">
            <a:noFill/>
          </a:ln>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客户端设备节点</a:t>
            </a:r>
            <a:endParaRPr/>
          </a:p>
          <a:p>
            <a:pPr marL="0" lvl="0" algn="l" defTabSz="914400">
              <a:lnSpc>
                <a:spcPct val="100000"/>
              </a:lnSpc>
              <a:defRPr sz="1800">
                <a:solidFill>
                  <a:schemeClr val="tx1">
                    <a:alpha val="100000"/>
                  </a:schemeClr>
                </a:solidFill>
                <a:latin typeface="等线"/>
                <a:ea typeface="等线"/>
                <a:cs typeface="+mn-cs"/>
              </a:defRPr>
            </a:pPr>
            <a:r>
              <a:rPr sz="1600"/>
              <a:t>Web 前端接入节点，</a:t>
            </a:r>
            <a:endParaRPr/>
          </a:p>
          <a:p>
            <a:pPr marL="0" lvl="0" algn="l" defTabSz="914400">
              <a:lnSpc>
                <a:spcPct val="100000"/>
              </a:lnSpc>
              <a:defRPr sz="1800">
                <a:solidFill>
                  <a:schemeClr val="tx1">
                    <a:alpha val="100000"/>
                  </a:schemeClr>
                </a:solidFill>
                <a:latin typeface="等线"/>
                <a:ea typeface="等线"/>
                <a:cs typeface="+mn-cs"/>
              </a:defRPr>
            </a:pPr>
            <a:r>
              <a:rPr sz="1600"/>
              <a:t>负责用户交互与界面展示，通过 HTTPS 安全访问系统</a:t>
            </a:r>
            <a:r>
              <a:rPr lang="zh-CN" sz="1600"/>
              <a:t>。</a:t>
            </a:r>
            <a:endParaRPr/>
          </a:p>
        </p:txBody>
      </p:sp>
      <p:sp>
        <p:nvSpPr>
          <p:cNvPr id="184" name="文本框 183"/>
          <p:cNvSpPr txBox="1"/>
          <p:nvPr/>
        </p:nvSpPr>
        <p:spPr>
          <a:xfrm>
            <a:off x="2602007" y="1660525"/>
            <a:ext cx="3454577" cy="1339850"/>
          </a:xfrm>
          <a:prstGeom prst="rect">
            <a:avLst/>
          </a:prstGeom>
          <a:ln w="0"/>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API 网关节点</a:t>
            </a:r>
            <a:endParaRPr/>
          </a:p>
          <a:p>
            <a:pPr marL="0" lvl="0" algn="l" defTabSz="914400">
              <a:lnSpc>
                <a:spcPct val="100000"/>
              </a:lnSpc>
              <a:defRPr sz="1800">
                <a:solidFill>
                  <a:schemeClr val="tx1">
                    <a:alpha val="100000"/>
                  </a:schemeClr>
                </a:solidFill>
                <a:latin typeface="等线"/>
                <a:ea typeface="等线"/>
                <a:cs typeface="+mn-cs"/>
              </a:defRPr>
            </a:pPr>
            <a:r>
              <a:rPr sz="1600"/>
              <a:t>系统统一入口节点，负责请求路由、统一鉴权与基础限流，采用 JWT 令牌机制，保障高并发场景下的安全性与稳定性。</a:t>
            </a:r>
            <a:endParaRPr/>
          </a:p>
        </p:txBody>
      </p:sp>
      <p:sp>
        <p:nvSpPr>
          <p:cNvPr id="185" name="文本框 184"/>
          <p:cNvSpPr txBox="1"/>
          <p:nvPr/>
        </p:nvSpPr>
        <p:spPr>
          <a:xfrm>
            <a:off x="348038" y="4949825"/>
            <a:ext cx="4726823" cy="1098550"/>
          </a:xfrm>
          <a:prstGeom prst="rect">
            <a:avLst/>
          </a:prstGeom>
          <a:ln w="12700">
            <a:solidFill>
              <a:srgbClr val="806000">
                <a:alpha val="100000"/>
              </a:srgbClr>
            </a:solidFill>
          </a:ln>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核心应用节点</a:t>
            </a:r>
            <a:endParaRPr/>
          </a:p>
          <a:p>
            <a:pPr marL="0" lvl="0" algn="l" defTabSz="914400">
              <a:lnSpc>
                <a:spcPct val="100000"/>
              </a:lnSpc>
              <a:defRPr sz="1800">
                <a:solidFill>
                  <a:schemeClr val="tx1">
                    <a:alpha val="100000"/>
                  </a:schemeClr>
                </a:solidFill>
                <a:latin typeface="等线"/>
                <a:ea typeface="等线"/>
                <a:cs typeface="+mn-cs"/>
              </a:defRPr>
            </a:pPr>
            <a:r>
              <a:rPr sz="1600"/>
              <a:t>核心业务处理节点，承载组队与项目申请主流程，并集成 AI 助手与推荐算法能力，实现业务逻辑与智能分析的协同执行。</a:t>
            </a:r>
            <a:endParaRPr sz="1800">
              <a:solidFill>
                <a:schemeClr val="tx1">
                  <a:alpha val="100000"/>
                </a:schemeClr>
              </a:solidFill>
              <a:latin typeface="等线"/>
              <a:ea typeface="等线"/>
              <a:cs typeface="+mn-cs"/>
            </a:endParaRPr>
          </a:p>
        </p:txBody>
      </p:sp>
      <p:sp>
        <p:nvSpPr>
          <p:cNvPr id="186" name="文本框 185"/>
          <p:cNvSpPr txBox="1"/>
          <p:nvPr/>
        </p:nvSpPr>
        <p:spPr>
          <a:xfrm>
            <a:off x="9187857" y="2063885"/>
            <a:ext cx="3123234" cy="850900"/>
          </a:xfrm>
          <a:prstGeom prst="rect">
            <a:avLst/>
          </a:prstGeom>
          <a:ln w="0"/>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数据服务节点</a:t>
            </a:r>
            <a:endParaRPr/>
          </a:p>
          <a:p>
            <a:pPr marL="0" lvl="0" algn="l" defTabSz="914400">
              <a:lnSpc>
                <a:spcPct val="100000"/>
              </a:lnSpc>
              <a:defRPr sz="1800">
                <a:solidFill>
                  <a:schemeClr val="tx1">
                    <a:alpha val="100000"/>
                  </a:schemeClr>
                </a:solidFill>
                <a:latin typeface="等线"/>
                <a:ea typeface="等线"/>
                <a:cs typeface="+mn-cs"/>
              </a:defRPr>
            </a:pPr>
            <a:r>
              <a:rPr sz="1600"/>
              <a:t>统一数据支撑节点，为业务处理和推荐计算提供高效数据访问。</a:t>
            </a:r>
            <a:endParaRPr/>
          </a:p>
        </p:txBody>
      </p:sp>
      <p:sp>
        <p:nvSpPr>
          <p:cNvPr id="187" name="文本框 186"/>
          <p:cNvSpPr txBox="1"/>
          <p:nvPr/>
        </p:nvSpPr>
        <p:spPr>
          <a:xfrm>
            <a:off x="6056584" y="561975"/>
            <a:ext cx="3454589" cy="850900"/>
          </a:xfrm>
          <a:prstGeom prst="rect">
            <a:avLst/>
          </a:prstGeom>
          <a:ln w="0"/>
        </p:spPr>
        <p:txBody>
          <a:bodyPr>
            <a:spAutoFit/>
          </a:bodyPr>
          <a:lstStyle/>
          <a:p>
            <a:pPr marL="285750" lvl="0" indent="-285750" algn="l" defTabSz="914400">
              <a:lnSpc>
                <a:spcPct val="100000"/>
              </a:lnSpc>
              <a:buFont typeface="Arial" charset="0"/>
              <a:buChar char="•"/>
              <a:defRPr sz="1800">
                <a:solidFill>
                  <a:schemeClr val="tx1">
                    <a:alpha val="100000"/>
                  </a:schemeClr>
                </a:solidFill>
                <a:latin typeface="等线"/>
                <a:ea typeface="等线"/>
                <a:cs typeface="+mn-cs"/>
              </a:defRPr>
            </a:pPr>
            <a:r>
              <a:rPr lang="zh-CN" sz="1800" b="1" i="0" u="none" strike="noStrike">
                <a:solidFill>
                  <a:srgbClr val="806000">
                    <a:alpha val="100000"/>
                  </a:srgbClr>
                </a:solidFill>
                <a:latin typeface="等线"/>
                <a:ea typeface="等线"/>
                <a:cs typeface="+mn-cs"/>
              </a:rPr>
              <a:t>外部服务节点</a:t>
            </a:r>
            <a:endParaRPr/>
          </a:p>
          <a:p>
            <a:pPr marL="0" lvl="0" algn="l" defTabSz="914400">
              <a:lnSpc>
                <a:spcPct val="100000"/>
              </a:lnSpc>
              <a:defRPr sz="1800">
                <a:solidFill>
                  <a:schemeClr val="tx1">
                    <a:alpha val="100000"/>
                  </a:schemeClr>
                </a:solidFill>
                <a:latin typeface="等线"/>
                <a:ea typeface="等线"/>
                <a:cs typeface="+mn-cs"/>
              </a:defRPr>
            </a:pPr>
            <a:r>
              <a:rPr sz="1600"/>
              <a:t>外部能力集成节点，实现身份校验、智能推理与外部数据获取。</a:t>
            </a:r>
            <a:endParaRPr/>
          </a:p>
        </p:txBody>
      </p:sp>
      <p:cxnSp>
        <p:nvCxnSpPr>
          <p:cNvPr id="188" name="直接箭头连接符 187"/>
          <p:cNvCxnSpPr/>
          <p:nvPr/>
        </p:nvCxnSpPr>
        <p:spPr>
          <a:xfrm flipH="1">
            <a:off x="5002441" y="3992614"/>
            <a:ext cx="1260126" cy="957211"/>
          </a:xfrm>
          <a:prstGeom prst="straightConnector1">
            <a:avLst/>
          </a:prstGeom>
          <a:ln w="9525">
            <a:solidFill>
              <a:srgbClr val="988563">
                <a:alpha val="100000"/>
              </a:srgbClr>
            </a:solidFill>
            <a:prstDash val="solid"/>
            <a:headEnd/>
            <a:tailEnd/>
          </a:ln>
        </p:spPr>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8" descr="C:\Users\Yuki\Desktop\ppt\图片素材\26.png26"/>
          <p:cNvPicPr>
            <a:picLocks noChangeAspect="1"/>
          </p:cNvPicPr>
          <p:nvPr/>
        </p:nvPicPr>
        <p:blipFill>
          <a:blip r:embed="rId3"/>
          <a:srcRect l="7806" r="7806"/>
          <a:stretch>
            <a:fillRect/>
          </a:stretch>
        </p:blipFill>
        <p:spPr>
          <a:xfrm>
            <a:off x="-1631315" y="0"/>
            <a:ext cx="10290674" cy="6858000"/>
          </a:xfrm>
          <a:prstGeom prst="rect">
            <a:avLst/>
          </a:prstGeom>
        </p:spPr>
      </p:pic>
      <p:sp>
        <p:nvSpPr>
          <p:cNvPr id="191"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2"/>
          <p:cNvSpPr txBox="1"/>
          <p:nvPr/>
        </p:nvSpPr>
        <p:spPr>
          <a:xfrm>
            <a:off x="8518463" y="3417550"/>
            <a:ext cx="2056030" cy="635815"/>
          </a:xfrm>
          <a:prstGeom prst="rect">
            <a:avLst/>
          </a:prstGeom>
          <a:noFill/>
          <a:ln w="0">
            <a:noFill/>
          </a:ln>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lvl="0" algn="l" defTabSz="914400">
              <a:lnSpc>
                <a:spcPct val="120000"/>
              </a:lnSpc>
              <a:defRPr sz="2800" b="1" spc="200">
                <a:solidFill>
                  <a:srgbClr val="000000">
                    <a:alpha val="100000"/>
                  </a:srgbClr>
                </a:solidFill>
                <a:latin typeface="微软雅黑"/>
                <a:ea typeface="微软雅黑"/>
                <a:cs typeface="+mn-cs"/>
              </a:defRPr>
            </a:pPr>
            <a:r>
              <a:rPr lang="zh-CN" altLang="en-US" sz="3200" spc="100">
                <a:solidFill>
                  <a:schemeClr val="bg1">
                    <a:alpha val="100000"/>
                  </a:schemeClr>
                </a:solidFill>
                <a:latin typeface="微软雅黑 Light"/>
                <a:ea typeface="微软雅黑 Light"/>
                <a:sym typeface="等线"/>
              </a:rPr>
              <a:t>接口设计</a:t>
            </a:r>
            <a:endParaRPr sz="3200" spc="100">
              <a:solidFill>
                <a:schemeClr val="bg1">
                  <a:alpha val="100000"/>
                </a:schemeClr>
              </a:solidFill>
              <a:latin typeface="微软雅黑 Light"/>
              <a:ea typeface="微软雅黑 Light"/>
            </a:endParaRPr>
          </a:p>
        </p:txBody>
      </p:sp>
      <p:sp>
        <p:nvSpPr>
          <p:cNvPr id="193"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6"/>
          <p:cNvSpPr txBox="1"/>
          <p:nvPr/>
        </p:nvSpPr>
        <p:spPr>
          <a:xfrm>
            <a:off x="10315410" y="5627332"/>
            <a:ext cx="1898650" cy="368300"/>
          </a:xfrm>
          <a:prstGeom prst="rect">
            <a:avLst/>
          </a:prstGeom>
          <a:noFill/>
        </p:spPr>
        <p:txBody>
          <a:bodyPr wrap="square" rtlCol="0">
            <a:spAutoFit/>
          </a:bodyPr>
          <a:lstStyle/>
          <a:p>
            <a:pPr algn="ctr"/>
            <a:r>
              <a:rPr lang="en-US" b="1" i="1">
                <a:solidFill>
                  <a:srgbClr val="988563">
                    <a:alpha val="100000"/>
                  </a:srgbClr>
                </a:solidFill>
                <a:latin typeface="Century Gothic"/>
                <a:ea typeface="等线"/>
                <a:cs typeface="+mn-cs"/>
              </a:rPr>
              <a:t>PART  THREE.</a:t>
            </a:r>
            <a:endParaRPr/>
          </a:p>
        </p:txBody>
      </p:sp>
      <p:sp>
        <p:nvSpPr>
          <p:cNvPr id="195" name="文本框 7"/>
          <p:cNvSpPr txBox="1"/>
          <p:nvPr/>
        </p:nvSpPr>
        <p:spPr>
          <a:xfrm>
            <a:off x="8597153" y="1982450"/>
            <a:ext cx="1898650" cy="1435100"/>
          </a:xfrm>
          <a:prstGeom prst="rect">
            <a:avLst/>
          </a:prstGeom>
          <a:noFill/>
        </p:spPr>
        <p:txBody>
          <a:bodyPr wrap="square" rtlCol="0">
            <a:spAutoFit/>
          </a:bodyPr>
          <a:lstStyle/>
          <a:p>
            <a:r>
              <a:rPr lang="en-US" sz="8800" b="1" i="1">
                <a:solidFill>
                  <a:schemeClr val="bg1">
                    <a:alpha val="100000"/>
                  </a:schemeClr>
                </a:solidFill>
                <a:latin typeface="Century Gothic"/>
                <a:ea typeface="等线"/>
                <a:cs typeface="+mn-cs"/>
              </a:rPr>
              <a:t>03</a:t>
            </a:r>
            <a:endParaRPr/>
          </a:p>
        </p:txBody>
      </p:sp>
      <p:pic>
        <p:nvPicPr>
          <p:cNvPr id="196" name="图片 9" descr="无背景logo"/>
          <p:cNvPicPr>
            <a:picLocks noChangeAspect="1"/>
          </p:cNvPicPr>
          <p:nvPr/>
        </p:nvPicPr>
        <p:blipFill>
          <a:blip r:embed="rId4"/>
          <a:stretch>
            <a:fillRect/>
          </a:stretch>
        </p:blipFill>
        <p:spPr>
          <a:xfrm>
            <a:off x="10072370" y="76200"/>
            <a:ext cx="1689735" cy="85852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99" name="文本框 6"/>
          <p:cNvSpPr txBox="1"/>
          <p:nvPr/>
        </p:nvSpPr>
        <p:spPr>
          <a:xfrm>
            <a:off x="206843" y="242888"/>
            <a:ext cx="6534150" cy="533400"/>
          </a:xfrm>
          <a:prstGeom prst="rect">
            <a:avLst/>
          </a:prstGeom>
          <a:noFill/>
        </p:spPr>
        <p:txBody>
          <a:bodyPr wrap="square" rtlCol="0">
            <a:spAutoFit/>
          </a:bodyPr>
          <a:lstStyle/>
          <a:p>
            <a:pPr>
              <a:lnSpc>
                <a:spcPct val="120000"/>
              </a:lnSpc>
            </a:pPr>
            <a:r>
              <a:rPr lang="zh-CN" sz="2400" spc="100">
                <a:solidFill>
                  <a:schemeClr val="accent4">
                    <a:lumMod val="50000"/>
                    <a:alpha val="100000"/>
                  </a:schemeClr>
                </a:solidFill>
                <a:latin typeface="微软雅黑 Light"/>
                <a:ea typeface="微软雅黑 Light"/>
                <a:cs typeface="+mn-cs"/>
                <a:sym typeface="等线"/>
              </a:rPr>
              <a:t>接口设计</a:t>
            </a:r>
            <a:r>
              <a:rPr lang="en-US" sz="2400" spc="100">
                <a:solidFill>
                  <a:schemeClr val="accent4">
                    <a:lumMod val="50000"/>
                    <a:alpha val="100000"/>
                  </a:schemeClr>
                </a:solidFill>
                <a:latin typeface="微软雅黑 Light"/>
                <a:ea typeface="微软雅黑 Light"/>
                <a:cs typeface="+mn-cs"/>
                <a:sym typeface="等线"/>
              </a:rPr>
              <a:t>——</a:t>
            </a:r>
            <a:r>
              <a:rPr lang="zh-CN" sz="2400" spc="100">
                <a:solidFill>
                  <a:schemeClr val="accent4">
                    <a:lumMod val="50000"/>
                    <a:alpha val="100000"/>
                  </a:schemeClr>
                </a:solidFill>
                <a:latin typeface="微软雅黑 Light"/>
                <a:ea typeface="微软雅黑 Light"/>
                <a:cs typeface="+mn-cs"/>
                <a:sym typeface="等线"/>
              </a:rPr>
              <a:t>外部服务接口</a:t>
            </a:r>
            <a:endParaRPr/>
          </a:p>
        </p:txBody>
      </p:sp>
      <p:graphicFrame>
        <p:nvGraphicFramePr>
          <p:cNvPr id="200" name="表格 199"/>
          <p:cNvGraphicFramePr/>
          <p:nvPr/>
        </p:nvGraphicFramePr>
        <p:xfrm>
          <a:off x="508000" y="2959282"/>
          <a:ext cx="11176000" cy="2926080"/>
        </p:xfrm>
        <a:graphic>
          <a:graphicData uri="http://schemas.openxmlformats.org/drawingml/2006/table">
            <a:tbl>
              <a:tblPr firstRow="1" bandRow="1">
                <a:tableStyleId>{BDBED569-4797-4DF1-A0F4-6AAB3CD982D8}</a:tableStyleId>
              </a:tblPr>
              <a:tblGrid>
                <a:gridCol w="2006600">
                  <a:extLst>
                    <a:ext uri="{9D8B030D-6E8A-4147-A177-3AD203B41FA5}">
                      <a16:colId xmlns:a16="http://schemas.microsoft.com/office/drawing/2014/main" val="1"/>
                    </a:ext>
                  </a:extLst>
                </a:gridCol>
                <a:gridCol w="736600">
                  <a:extLst>
                    <a:ext uri="{9D8B030D-6E8A-4147-A177-3AD203B41FA5}">
                      <a16:colId xmlns:a16="http://schemas.microsoft.com/office/drawing/2014/main" val="2"/>
                    </a:ext>
                  </a:extLst>
                </a:gridCol>
                <a:gridCol w="3797300">
                  <a:extLst>
                    <a:ext uri="{9D8B030D-6E8A-4147-A177-3AD203B41FA5}">
                      <a16:colId xmlns:a16="http://schemas.microsoft.com/office/drawing/2014/main" val="3"/>
                    </a:ext>
                  </a:extLst>
                </a:gridCol>
                <a:gridCol w="2698750">
                  <a:extLst>
                    <a:ext uri="{9D8B030D-6E8A-4147-A177-3AD203B41FA5}">
                      <a16:colId xmlns:a16="http://schemas.microsoft.com/office/drawing/2014/main" val="4"/>
                    </a:ext>
                  </a:extLst>
                </a:gridCol>
                <a:gridCol w="1936750">
                  <a:extLst>
                    <a:ext uri="{9D8B030D-6E8A-4147-A177-3AD203B41FA5}">
                      <a16:colId xmlns:a16="http://schemas.microsoft.com/office/drawing/2014/main" val="5"/>
                    </a:ext>
                  </a:extLst>
                </a:gridCol>
              </a:tblGrid>
              <a:tr h="330200">
                <a:tc>
                  <a:txBody>
                    <a:bodyPr/>
                    <a:lstStyle/>
                    <a:p>
                      <a:r>
                        <a:rPr b="1">
                          <a:solidFill>
                            <a:srgbClr val="000000">
                              <a:alpha val="100000"/>
                            </a:srgbClr>
                          </a:solidFill>
                          <a:highlight>
                            <a:srgbClr val="F5F7FA">
                              <a:alpha val="100000"/>
                            </a:srgbClr>
                          </a:highlight>
                          <a:latin typeface="PingFang SC"/>
                          <a:ea typeface="PingFang SC"/>
                        </a:rPr>
                        <a:t>接口名称</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方法</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路径</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说明</a:t>
                      </a:r>
                      <a:endParaRPr/>
                    </a:p>
                  </a:txBody>
                  <a:tcPr>
                    <a:solidFill>
                      <a:srgbClr val="F5F7FA"/>
                    </a:solidFill>
                  </a:tcPr>
                </a:tc>
                <a:tc>
                  <a:txBody>
                    <a:bodyPr/>
                    <a:lstStyle/>
                    <a:p>
                      <a:r>
                        <a:rPr b="1">
                          <a:solidFill>
                            <a:srgbClr val="000000">
                              <a:alpha val="100000"/>
                            </a:srgbClr>
                          </a:solidFill>
                          <a:highlight>
                            <a:srgbClr val="F5F7FA">
                              <a:alpha val="100000"/>
                            </a:srgbClr>
                          </a:highlight>
                          <a:latin typeface="PingFang SC"/>
                          <a:ea typeface="PingFang SC"/>
                        </a:rPr>
                        <a:t>调用子系统</a:t>
                      </a:r>
                      <a:endParaRPr/>
                    </a:p>
                  </a:txBody>
                  <a:tcPr>
                    <a:solidFill>
                      <a:srgbClr val="F5F7FA"/>
                    </a:solidFill>
                  </a:tcPr>
                </a:tc>
                <a:extLst>
                  <a:ext uri="{0D108BD9-81ED-4DB2-BD59-A6C34878D82A}">
                    <a16:rowId xmlns:a16="http://schemas.microsoft.com/office/drawing/2014/main" val="1"/>
                  </a:ext>
                </a:extLst>
              </a:tr>
              <a:tr h="615950">
                <a:tc>
                  <a:txBody>
                    <a:bodyPr/>
                    <a:lstStyle/>
                    <a:p>
                      <a:r>
                        <a:rPr>
                          <a:solidFill>
                            <a:srgbClr val="000000">
                              <a:alpha val="100000"/>
                            </a:srgbClr>
                          </a:solidFill>
                          <a:latin typeface="PingFang SC"/>
                          <a:ea typeface="PingFang SC"/>
                        </a:rPr>
                        <a:t>请求用户授权</a:t>
                      </a:r>
                      <a:endParaRPr/>
                    </a:p>
                  </a:txBody>
                  <a:tcPr/>
                </a:tc>
                <a:tc>
                  <a:txBody>
                    <a:bodyPr/>
                    <a:lstStyle/>
                    <a:p>
                      <a:r>
                        <a:rPr>
                          <a:solidFill>
                            <a:srgbClr val="000000">
                              <a:alpha val="100000"/>
                            </a:srgbClr>
                          </a:solidFill>
                          <a:latin typeface="PingFang SC"/>
                          <a:ea typeface="PingFang SC"/>
                        </a:rPr>
                        <a:t>GET</a:t>
                      </a:r>
                      <a:endParaRPr/>
                    </a:p>
                  </a:txBody>
                  <a:tcPr/>
                </a:tc>
                <a:tc>
                  <a:txBody>
                    <a:bodyPr/>
                    <a:lstStyle/>
                    <a:p>
                      <a:r>
                        <a:rPr>
                          <a:solidFill>
                            <a:srgbClr val="000000">
                              <a:alpha val="100000"/>
                            </a:srgbClr>
                          </a:solidFill>
                          <a:latin typeface="PingFang SC"/>
                          <a:ea typeface="PingFang SC"/>
                        </a:rPr>
                        <a:t>https://iam.tongji.edu.cn/idp/oauth2/authorize</a:t>
                      </a:r>
                      <a:endParaRPr/>
                    </a:p>
                  </a:txBody>
                  <a:tcPr/>
                </a:tc>
                <a:tc>
                  <a:txBody>
                    <a:bodyPr/>
                    <a:lstStyle/>
                    <a:p>
                      <a:r>
                        <a:rPr>
                          <a:solidFill>
                            <a:srgbClr val="000000">
                              <a:alpha val="100000"/>
                            </a:srgbClr>
                          </a:solidFill>
                          <a:latin typeface="PingFang SC"/>
                          <a:ea typeface="PingFang SC"/>
                        </a:rPr>
                        <a:t>OAuth2授权入口，重定向到统一认证页面</a:t>
                      </a:r>
                      <a:endParaRPr/>
                    </a:p>
                  </a:txBody>
                  <a:tcPr/>
                </a:tc>
                <a:tc>
                  <a:txBody>
                    <a:bodyPr/>
                    <a:lstStyle/>
                    <a:p>
                      <a:r>
                        <a:rPr>
                          <a:solidFill>
                            <a:srgbClr val="000000">
                              <a:alpha val="100000"/>
                            </a:srgbClr>
                          </a:solidFill>
                          <a:latin typeface="PingFang SC"/>
                          <a:ea typeface="PingFang SC"/>
                        </a:rPr>
                        <a:t>认证与用户中心</a:t>
                      </a:r>
                      <a:endParaRPr/>
                    </a:p>
                  </a:txBody>
                  <a:tcPr/>
                </a:tc>
                <a:extLst>
                  <a:ext uri="{0D108BD9-81ED-4DB2-BD59-A6C34878D82A}">
                    <a16:rowId xmlns:a16="http://schemas.microsoft.com/office/drawing/2014/main" val="2"/>
                  </a:ext>
                </a:extLst>
              </a:tr>
              <a:tr h="520700">
                <a:tc>
                  <a:txBody>
                    <a:bodyPr/>
                    <a:lstStyle/>
                    <a:p>
                      <a:r>
                        <a:rPr>
                          <a:solidFill>
                            <a:srgbClr val="000000">
                              <a:alpha val="100000"/>
                            </a:srgbClr>
                          </a:solidFill>
                          <a:latin typeface="PingFang SC"/>
                          <a:ea typeface="PingFang SC"/>
                        </a:rPr>
                        <a:t>获取授权Token</a:t>
                      </a:r>
                      <a:endParaRPr/>
                    </a:p>
                  </a:txBody>
                  <a:tcPr/>
                </a:tc>
                <a:tc>
                  <a:txBody>
                    <a:bodyPr/>
                    <a:lstStyle/>
                    <a:p>
                      <a:r>
                        <a:rPr>
                          <a:solidFill>
                            <a:srgbClr val="000000">
                              <a:alpha val="100000"/>
                            </a:srgbClr>
                          </a:solidFill>
                          <a:latin typeface="PingFang SC"/>
                          <a:ea typeface="PingFang SC"/>
                        </a:rPr>
                        <a:t>POST</a:t>
                      </a:r>
                      <a:endParaRPr/>
                    </a:p>
                  </a:txBody>
                  <a:tcPr/>
                </a:tc>
                <a:tc>
                  <a:txBody>
                    <a:bodyPr/>
                    <a:lstStyle/>
                    <a:p>
                      <a:r>
                        <a:rPr>
                          <a:solidFill>
                            <a:srgbClr val="000000">
                              <a:alpha val="100000"/>
                            </a:srgbClr>
                          </a:solidFill>
                          <a:latin typeface="PingFang SC"/>
                          <a:ea typeface="PingFang SC"/>
                        </a:rPr>
                        <a:t>https://iam.tongji.edu.cn/idp/oauth2/getToken</a:t>
                      </a:r>
                      <a:endParaRPr/>
                    </a:p>
                  </a:txBody>
                  <a:tcPr/>
                </a:tc>
                <a:tc>
                  <a:txBody>
                    <a:bodyPr/>
                    <a:lstStyle/>
                    <a:p>
                      <a:r>
                        <a:rPr>
                          <a:solidFill>
                            <a:srgbClr val="000000">
                              <a:alpha val="100000"/>
                            </a:srgbClr>
                          </a:solidFill>
                          <a:latin typeface="PingFang SC"/>
                          <a:ea typeface="PingFang SC"/>
                        </a:rPr>
                        <a:t>使用授权码获取访问令牌</a:t>
                      </a:r>
                      <a:endParaRPr/>
                    </a:p>
                  </a:txBody>
                  <a:tcPr/>
                </a:tc>
                <a:tc>
                  <a:txBody>
                    <a:bodyPr/>
                    <a:lstStyle/>
                    <a:p>
                      <a:r>
                        <a:rPr>
                          <a:solidFill>
                            <a:srgbClr val="000000">
                              <a:alpha val="100000"/>
                            </a:srgbClr>
                          </a:solidFill>
                          <a:latin typeface="PingFang SC"/>
                          <a:ea typeface="PingFang SC"/>
                        </a:rPr>
                        <a:t>认证与用户中心</a:t>
                      </a:r>
                      <a:endParaRPr/>
                    </a:p>
                  </a:txBody>
                  <a:tcPr/>
                </a:tc>
                <a:extLst>
                  <a:ext uri="{0D108BD9-81ED-4DB2-BD59-A6C34878D82A}">
                    <a16:rowId xmlns:a16="http://schemas.microsoft.com/office/drawing/2014/main" val="3"/>
                  </a:ext>
                </a:extLst>
              </a:tr>
              <a:tr h="520700">
                <a:tc>
                  <a:txBody>
                    <a:bodyPr/>
                    <a:lstStyle/>
                    <a:p>
                      <a:r>
                        <a:rPr>
                          <a:solidFill>
                            <a:srgbClr val="000000">
                              <a:alpha val="100000"/>
                            </a:srgbClr>
                          </a:solidFill>
                          <a:latin typeface="PingFang SC"/>
                          <a:ea typeface="PingFang SC"/>
                        </a:rPr>
                        <a:t>获取用户信息</a:t>
                      </a:r>
                      <a:endParaRPr/>
                    </a:p>
                  </a:txBody>
                  <a:tcPr/>
                </a:tc>
                <a:tc>
                  <a:txBody>
                    <a:bodyPr/>
                    <a:lstStyle/>
                    <a:p>
                      <a:r>
                        <a:rPr>
                          <a:solidFill>
                            <a:srgbClr val="000000">
                              <a:alpha val="100000"/>
                            </a:srgbClr>
                          </a:solidFill>
                          <a:latin typeface="PingFang SC"/>
                          <a:ea typeface="PingFang SC"/>
                        </a:rPr>
                        <a:t>GET</a:t>
                      </a:r>
                      <a:endParaRPr/>
                    </a:p>
                  </a:txBody>
                  <a:tcPr/>
                </a:tc>
                <a:tc>
                  <a:txBody>
                    <a:bodyPr/>
                    <a:lstStyle/>
                    <a:p>
                      <a:r>
                        <a:rPr>
                          <a:solidFill>
                            <a:srgbClr val="000000">
                              <a:alpha val="100000"/>
                            </a:srgbClr>
                          </a:solidFill>
                          <a:latin typeface="PingFang SC"/>
                          <a:ea typeface="PingFang SC"/>
                        </a:rPr>
                        <a:t>https://iam.tongji.edu.cn/idp/oauth2/getUserInfoByBearerAuth</a:t>
                      </a:r>
                      <a:endParaRPr/>
                    </a:p>
                  </a:txBody>
                  <a:tcPr/>
                </a:tc>
                <a:tc>
                  <a:txBody>
                    <a:bodyPr/>
                    <a:lstStyle/>
                    <a:p>
                      <a:r>
                        <a:rPr>
                          <a:solidFill>
                            <a:srgbClr val="000000">
                              <a:alpha val="100000"/>
                            </a:srgbClr>
                          </a:solidFill>
                          <a:latin typeface="PingFang SC"/>
                          <a:ea typeface="PingFang SC"/>
                        </a:rPr>
                        <a:t>使用访问令牌获取用户信息</a:t>
                      </a:r>
                      <a:endParaRPr/>
                    </a:p>
                  </a:txBody>
                  <a:tcPr/>
                </a:tc>
                <a:tc>
                  <a:txBody>
                    <a:bodyPr/>
                    <a:lstStyle/>
                    <a:p>
                      <a:r>
                        <a:rPr>
                          <a:solidFill>
                            <a:srgbClr val="000000">
                              <a:alpha val="100000"/>
                            </a:srgbClr>
                          </a:solidFill>
                          <a:latin typeface="PingFang SC"/>
                          <a:ea typeface="PingFang SC"/>
                        </a:rPr>
                        <a:t>认证与用户中心</a:t>
                      </a:r>
                      <a:endParaRPr/>
                    </a:p>
                  </a:txBody>
                  <a:tcPr/>
                </a:tc>
                <a:extLst>
                  <a:ext uri="{0D108BD9-81ED-4DB2-BD59-A6C34878D82A}">
                    <a16:rowId xmlns:a16="http://schemas.microsoft.com/office/drawing/2014/main" val="4"/>
                  </a:ext>
                </a:extLst>
              </a:tr>
              <a:tr h="520700">
                <a:tc>
                  <a:txBody>
                    <a:bodyPr/>
                    <a:lstStyle/>
                    <a:p>
                      <a:r>
                        <a:rPr>
                          <a:solidFill>
                            <a:srgbClr val="000000">
                              <a:alpha val="100000"/>
                            </a:srgbClr>
                          </a:solidFill>
                          <a:latin typeface="PingFang SC"/>
                          <a:ea typeface="PingFang SC"/>
                        </a:rPr>
                        <a:t>统一身份认证退出</a:t>
                      </a:r>
                      <a:endParaRPr/>
                    </a:p>
                  </a:txBody>
                  <a:tcPr/>
                </a:tc>
                <a:tc>
                  <a:txBody>
                    <a:bodyPr/>
                    <a:lstStyle/>
                    <a:p>
                      <a:r>
                        <a:rPr>
                          <a:solidFill>
                            <a:srgbClr val="000000">
                              <a:alpha val="100000"/>
                            </a:srgbClr>
                          </a:solidFill>
                          <a:latin typeface="PingFang SC"/>
                          <a:ea typeface="PingFang SC"/>
                        </a:rPr>
                        <a:t>GET</a:t>
                      </a:r>
                      <a:endParaRPr/>
                    </a:p>
                  </a:txBody>
                  <a:tcPr/>
                </a:tc>
                <a:tc>
                  <a:txBody>
                    <a:bodyPr/>
                    <a:lstStyle/>
                    <a:p>
                      <a:r>
                        <a:rPr>
                          <a:solidFill>
                            <a:srgbClr val="000000">
                              <a:alpha val="100000"/>
                            </a:srgbClr>
                          </a:solidFill>
                          <a:latin typeface="PingFang SC"/>
                          <a:ea typeface="PingFang SC"/>
                        </a:rPr>
                        <a:t>https://iam.tongji.edu.cn/idp/profile/OAUTH2/Redirect/GLO</a:t>
                      </a:r>
                      <a:endParaRPr/>
                    </a:p>
                  </a:txBody>
                  <a:tcPr/>
                </a:tc>
                <a:tc>
                  <a:txBody>
                    <a:bodyPr/>
                    <a:lstStyle/>
                    <a:p>
                      <a:r>
                        <a:rPr>
                          <a:solidFill>
                            <a:srgbClr val="000000">
                              <a:alpha val="100000"/>
                            </a:srgbClr>
                          </a:solidFill>
                          <a:latin typeface="PingFang SC"/>
                          <a:ea typeface="PingFang SC"/>
                        </a:rPr>
                        <a:t>退出统一身份认证并清除会话</a:t>
                      </a:r>
                      <a:endParaRPr/>
                    </a:p>
                  </a:txBody>
                  <a:tcPr/>
                </a:tc>
                <a:tc>
                  <a:txBody>
                    <a:bodyPr/>
                    <a:lstStyle/>
                    <a:p>
                      <a:r>
                        <a:rPr>
                          <a:solidFill>
                            <a:srgbClr val="000000">
                              <a:alpha val="100000"/>
                            </a:srgbClr>
                          </a:solidFill>
                          <a:latin typeface="PingFang SC"/>
                          <a:ea typeface="PingFang SC"/>
                        </a:rPr>
                        <a:t>认证与用户中心</a:t>
                      </a:r>
                      <a:endParaRPr/>
                    </a:p>
                  </a:txBody>
                  <a:tcPr/>
                </a:tc>
                <a:extLst>
                  <a:ext uri="{0D108BD9-81ED-4DB2-BD59-A6C34878D82A}">
                    <a16:rowId xmlns:a16="http://schemas.microsoft.com/office/drawing/2014/main" val="5"/>
                  </a:ext>
                </a:extLst>
              </a:tr>
            </a:tbl>
          </a:graphicData>
        </a:graphic>
      </p:graphicFrame>
      <p:sp>
        <p:nvSpPr>
          <p:cNvPr id="201" name="文本框 200"/>
          <p:cNvSpPr txBox="1"/>
          <p:nvPr/>
        </p:nvSpPr>
        <p:spPr>
          <a:xfrm>
            <a:off x="339266" y="776288"/>
            <a:ext cx="6096000" cy="368300"/>
          </a:xfrm>
          <a:prstGeom prst="rect">
            <a:avLst/>
          </a:prstGeom>
        </p:spPr>
        <p:txBody>
          <a:bodyPr>
            <a:spAutoFit/>
          </a:bodyPr>
          <a:lstStyle/>
          <a:p>
            <a:r>
              <a:rPr lang="zh-CN" b="1">
                <a:solidFill>
                  <a:srgbClr val="806000">
                    <a:alpha val="100000"/>
                  </a:srgbClr>
                </a:solidFill>
              </a:rPr>
              <a:t>同济大学统一认证系统接口：</a:t>
            </a:r>
            <a:endParaRPr/>
          </a:p>
        </p:txBody>
      </p:sp>
      <p:sp>
        <p:nvSpPr>
          <p:cNvPr id="202" name="文本框 201"/>
          <p:cNvSpPr txBox="1"/>
          <p:nvPr/>
        </p:nvSpPr>
        <p:spPr>
          <a:xfrm>
            <a:off x="508000" y="1397885"/>
            <a:ext cx="11023600" cy="1308100"/>
          </a:xfrm>
          <a:prstGeom prst="rect">
            <a:avLst/>
          </a:prstGeom>
          <a:ln w="12700">
            <a:prstDash val="solid"/>
          </a:ln>
        </p:spPr>
        <p:txBody>
          <a:bodyPr wrap="square">
            <a:spAutoFit/>
          </a:bodyPr>
          <a:lstStyle/>
          <a:p>
            <a:pPr marL="0" lvl="0" indent="0" algn="l" defTabSz="914400">
              <a:lnSpc>
                <a:spcPts val="2400"/>
              </a:lnSpc>
              <a:spcBef>
                <a:spcPts val="0"/>
              </a:spcBef>
              <a:spcAft>
                <a:spcPts val="0"/>
              </a:spcAft>
              <a:defRPr sz="1800">
                <a:solidFill>
                  <a:schemeClr val="tx1">
                    <a:alpha val="100000"/>
                  </a:schemeClr>
                </a:solidFill>
                <a:latin typeface="等线"/>
                <a:ea typeface="等线"/>
                <a:cs typeface="+mn-cs"/>
              </a:defRPr>
            </a:pPr>
            <a:r>
              <a:rPr lang="en-US" sz="1600" b="0" i="0" u="none" strike="noStrike">
                <a:solidFill>
                  <a:srgbClr val="3B3B3B">
                    <a:alpha val="100000"/>
                  </a:srgbClr>
                </a:solidFill>
                <a:latin typeface="-apple-system"/>
                <a:ea typeface="-apple-system"/>
                <a:cs typeface="+mn-cs"/>
              </a:rPr>
              <a:t>         </a:t>
            </a:r>
            <a:r>
              <a:rPr lang="zh-CN" sz="1600" b="0" i="0" u="none" strike="noStrike">
                <a:solidFill>
                  <a:srgbClr val="3B3B3B">
                    <a:alpha val="100000"/>
                  </a:srgbClr>
                </a:solidFill>
                <a:latin typeface="-apple-system"/>
                <a:ea typeface="-apple-system"/>
                <a:cs typeface="+mn-cs"/>
              </a:rPr>
              <a:t>统一身份认证系统是学校提供的标准单点登录解决方案，系统通过OAuth2协议实现用户身份认证。当用户访问平台时，系统会重定向到统一身份认证平台的授权页面，用户完成认证后，平台会返回一个授权码（code），系统通过授权码获取访问令牌（access_token），然后使用访问令牌获取用户的基本信息，包括学号、姓名、邮箱、人员类型、所属单位等，从而完成用户的自动注册和登录流程。系统使用的OAuth2接口如下：</a:t>
            </a:r>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3101</Words>
  <Application>Microsoft Office PowerPoint</Application>
  <PresentationFormat>宽屏</PresentationFormat>
  <Paragraphs>383</Paragraphs>
  <Slides>25</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-apple-system</vt:lpstr>
      <vt:lpstr>PingFang SC</vt:lpstr>
      <vt:lpstr>quote-cjk-patch</vt:lpstr>
      <vt:lpstr>等线</vt:lpstr>
      <vt:lpstr>等线 Light</vt:lpstr>
      <vt:lpstr>微软雅黑</vt:lpstr>
      <vt:lpstr>微软雅黑 Light</vt:lpstr>
      <vt:lpstr>Arial</vt:lpstr>
      <vt:lpstr>Calibri</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Judy Le</cp:lastModifiedBy>
  <cp:revision>5</cp:revision>
  <dcterms:created xsi:type="dcterms:W3CDTF">2025-12-29T17:56:13Z</dcterms:created>
  <dcterms:modified xsi:type="dcterms:W3CDTF">2025-12-29T15:01:38Z</dcterms:modified>
</cp:coreProperties>
</file>